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74" r:id="rId2"/>
    <p:sldMasterId id="2147483687" r:id="rId3"/>
  </p:sldMasterIdLst>
  <p:notesMasterIdLst>
    <p:notesMasterId r:id="rId17"/>
  </p:notesMasterIdLst>
  <p:handoutMasterIdLst>
    <p:handoutMasterId r:id="rId18"/>
  </p:handoutMasterIdLst>
  <p:sldIdLst>
    <p:sldId id="550" r:id="rId4"/>
    <p:sldId id="511" r:id="rId5"/>
    <p:sldId id="510" r:id="rId6"/>
    <p:sldId id="560" r:id="rId7"/>
    <p:sldId id="554" r:id="rId8"/>
    <p:sldId id="553" r:id="rId9"/>
    <p:sldId id="520" r:id="rId10"/>
    <p:sldId id="559" r:id="rId11"/>
    <p:sldId id="551" r:id="rId12"/>
    <p:sldId id="542" r:id="rId13"/>
    <p:sldId id="519" r:id="rId14"/>
    <p:sldId id="561" r:id="rId15"/>
    <p:sldId id="54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94" autoAdjust="0"/>
    <p:restoredTop sz="94660" autoAdjust="0"/>
  </p:normalViewPr>
  <p:slideViewPr>
    <p:cSldViewPr snapToGrid="0" showGuides="1">
      <p:cViewPr>
        <p:scale>
          <a:sx n="90" d="100"/>
          <a:sy n="90" d="100"/>
        </p:scale>
        <p:origin x="-12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9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543584508169953E-2"/>
          <c:y val="5.3920657112095184E-2"/>
          <c:w val="0.9222734473746711"/>
          <c:h val="0.8395236029136622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Октябрь 2024г</c:v>
                </c:pt>
                <c:pt idx="1">
                  <c:v>Декабрь 2024г 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2C-4498-BBF8-2D0A6310A8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958016"/>
        <c:axId val="61958784"/>
        <c:axId val="47068928"/>
      </c:bar3DChart>
      <c:catAx>
        <c:axId val="6195801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1958784"/>
        <c:crosses val="autoZero"/>
        <c:auto val="1"/>
        <c:lblAlgn val="ctr"/>
        <c:lblOffset val="100"/>
        <c:noMultiLvlLbl val="0"/>
      </c:catAx>
      <c:valAx>
        <c:axId val="619587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958016"/>
        <c:crosses val="autoZero"/>
        <c:crossBetween val="between"/>
      </c:valAx>
      <c:serAx>
        <c:axId val="47068928"/>
        <c:scaling>
          <c:orientation val="minMax"/>
        </c:scaling>
        <c:delete val="1"/>
        <c:axPos val="b"/>
        <c:majorTickMark val="out"/>
        <c:minorTickMark val="none"/>
        <c:tickLblPos val="nextTo"/>
        <c:crossAx val="6195878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A268CC-BCE6-4D7B-90A3-BF4730BDDCF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9F5184-0C69-4531-A241-2E200AF6C7A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800" dirty="0">
            <a:solidFill>
              <a:schemeClr val="tx1"/>
            </a:solidFill>
          </a:endParaRPr>
        </a:p>
      </dgm:t>
    </dgm:pt>
    <dgm:pt modelId="{EBF850E4-CDA5-4061-BD17-CDE6FFAEDCC8}" type="parTrans" cxnId="{1AF9BF88-6F62-408C-B955-0CEDA86E46EF}">
      <dgm:prSet/>
      <dgm:spPr/>
      <dgm:t>
        <a:bodyPr/>
        <a:lstStyle/>
        <a:p>
          <a:endParaRPr lang="ru-RU"/>
        </a:p>
      </dgm:t>
    </dgm:pt>
    <dgm:pt modelId="{6DB8BDC2-ED5A-46C2-857A-2F5ED7886093}" type="sibTrans" cxnId="{1AF9BF88-6F62-408C-B955-0CEDA86E46EF}">
      <dgm:prSet/>
      <dgm:spPr>
        <a:noFill/>
      </dgm:spPr>
      <dgm:t>
        <a:bodyPr/>
        <a:lstStyle/>
        <a:p>
          <a:endParaRPr lang="ru-RU"/>
        </a:p>
      </dgm:t>
    </dgm:pt>
    <dgm:pt modelId="{681DC255-2755-4DC2-A13F-7307EEC18C2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800" dirty="0">
            <a:solidFill>
              <a:schemeClr val="tx1"/>
            </a:solidFill>
          </a:endParaRPr>
        </a:p>
      </dgm:t>
    </dgm:pt>
    <dgm:pt modelId="{6364A0FC-BE76-4735-8FFD-38D7587C062C}" type="parTrans" cxnId="{D735A4E2-350F-4EEA-82A1-5DF69CF0B966}">
      <dgm:prSet/>
      <dgm:spPr/>
      <dgm:t>
        <a:bodyPr/>
        <a:lstStyle/>
        <a:p>
          <a:endParaRPr lang="ru-RU"/>
        </a:p>
      </dgm:t>
    </dgm:pt>
    <dgm:pt modelId="{A6385E64-DDC4-40E9-8AC4-A4D9B980CF5D}" type="sibTrans" cxnId="{D735A4E2-350F-4EEA-82A1-5DF69CF0B966}">
      <dgm:prSet/>
      <dgm:spPr>
        <a:noFill/>
      </dgm:spPr>
      <dgm:t>
        <a:bodyPr/>
        <a:lstStyle/>
        <a:p>
          <a:endParaRPr lang="ru-RU"/>
        </a:p>
      </dgm:t>
    </dgm:pt>
    <dgm:pt modelId="{5E5F7DA2-C343-4449-A032-02490528D16C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 редко обсуждается в семьях</a:t>
          </a:r>
          <a:endParaRPr lang="ru-RU" sz="1800" dirty="0">
            <a:solidFill>
              <a:schemeClr val="tx1"/>
            </a:solidFill>
          </a:endParaRPr>
        </a:p>
      </dgm:t>
    </dgm:pt>
    <dgm:pt modelId="{4E16BFF4-348B-499F-BD3D-303146CC00A9}" type="parTrans" cxnId="{0E68847F-2C84-4F5C-8F72-316CCBD13BB7}">
      <dgm:prSet/>
      <dgm:spPr/>
      <dgm:t>
        <a:bodyPr/>
        <a:lstStyle/>
        <a:p>
          <a:endParaRPr lang="ru-RU"/>
        </a:p>
      </dgm:t>
    </dgm:pt>
    <dgm:pt modelId="{BD936323-A8AA-4EED-B745-DCAB8FA2BB69}" type="sibTrans" cxnId="{0E68847F-2C84-4F5C-8F72-316CCBD13BB7}">
      <dgm:prSet/>
      <dgm:spPr>
        <a:noFill/>
      </dgm:spPr>
      <dgm:t>
        <a:bodyPr/>
        <a:lstStyle/>
        <a:p>
          <a:endParaRPr lang="ru-RU"/>
        </a:p>
      </dgm:t>
    </dgm:pt>
    <dgm:pt modelId="{FC65AA93-B2ED-48B3-ADB6-CA1375FC28C3}" type="pres">
      <dgm:prSet presAssocID="{EDA268CC-BCE6-4D7B-90A3-BF4730BDDCF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042EEA-5FA0-4E48-8DC3-B3830610A4D2}" type="pres">
      <dgm:prSet presAssocID="{5E5F7DA2-C343-4449-A032-02490528D16C}" presName="node" presStyleLbl="node1" presStyleIdx="0" presStyleCnt="3" custScaleX="222788" custScaleY="72767" custRadScaleRad="115264" custRadScaleInc="-13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932E78-DD73-4199-B362-4276A373E49B}" type="pres">
      <dgm:prSet presAssocID="{BD936323-A8AA-4EED-B745-DCAB8FA2BB69}" presName="sibTrans" presStyleLbl="sibTrans2D1" presStyleIdx="0" presStyleCnt="3" custAng="20148535" custScaleX="73126" custLinFactNeighborX="-2087" custLinFactNeighborY="-99295"/>
      <dgm:spPr/>
      <dgm:t>
        <a:bodyPr/>
        <a:lstStyle/>
        <a:p>
          <a:endParaRPr lang="ru-RU"/>
        </a:p>
      </dgm:t>
    </dgm:pt>
    <dgm:pt modelId="{550774F3-82F2-47EF-9543-70BF9BAD9A8A}" type="pres">
      <dgm:prSet presAssocID="{BD936323-A8AA-4EED-B745-DCAB8FA2BB6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0AFE2E7-E16C-463F-A15B-F24122BAA790}" type="pres">
      <dgm:prSet presAssocID="{B19F5184-0C69-4531-A241-2E200AF6C7AF}" presName="node" presStyleLbl="node1" presStyleIdx="1" presStyleCnt="3" custScaleX="181663" custScaleY="96005" custRadScaleRad="167727" custRadScaleInc="-65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87FF0-227A-4F1F-9695-872A285B5F9D}" type="pres">
      <dgm:prSet presAssocID="{6DB8BDC2-ED5A-46C2-857A-2F5ED7886093}" presName="sibTrans" presStyleLbl="sibTrans2D1" presStyleIdx="1" presStyleCnt="3" custLinFactY="-30279" custLinFactNeighborX="-5968" custLinFactNeighborY="-100000"/>
      <dgm:spPr/>
      <dgm:t>
        <a:bodyPr/>
        <a:lstStyle/>
        <a:p>
          <a:endParaRPr lang="ru-RU"/>
        </a:p>
      </dgm:t>
    </dgm:pt>
    <dgm:pt modelId="{A6950FDA-5851-417F-90A8-6C2E246311FF}" type="pres">
      <dgm:prSet presAssocID="{6DB8BDC2-ED5A-46C2-857A-2F5ED788609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6C4EEB5-478D-4C32-9B9B-A325458584F4}" type="pres">
      <dgm:prSet presAssocID="{681DC255-2755-4DC2-A13F-7307EEC18C23}" presName="node" presStyleLbl="node1" presStyleIdx="2" presStyleCnt="3" custScaleX="193023" custRadScaleRad="182281" custRadScaleInc="62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B41429-A76A-4F9A-B854-F6CA0D57AAD5}" type="pres">
      <dgm:prSet presAssocID="{A6385E64-DDC4-40E9-8AC4-A4D9B980CF5D}" presName="sibTrans" presStyleLbl="sibTrans2D1" presStyleIdx="2" presStyleCnt="3"/>
      <dgm:spPr/>
      <dgm:t>
        <a:bodyPr/>
        <a:lstStyle/>
        <a:p>
          <a:endParaRPr lang="ru-RU"/>
        </a:p>
      </dgm:t>
    </dgm:pt>
    <dgm:pt modelId="{49B56664-F8B9-47DB-9402-8E5DA01804EC}" type="pres">
      <dgm:prSet presAssocID="{A6385E64-DDC4-40E9-8AC4-A4D9B980CF5D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D28EE9B-1E68-4DEC-82AC-43928C812282}" type="presOf" srcId="{BD936323-A8AA-4EED-B745-DCAB8FA2BB69}" destId="{550774F3-82F2-47EF-9543-70BF9BAD9A8A}" srcOrd="1" destOrd="0" presId="urn:microsoft.com/office/officeart/2005/8/layout/cycle2"/>
    <dgm:cxn modelId="{B2C8DF0C-DDA8-4D90-A224-6EFD6A51F1FF}" type="presOf" srcId="{BD936323-A8AA-4EED-B745-DCAB8FA2BB69}" destId="{29932E78-DD73-4199-B362-4276A373E49B}" srcOrd="0" destOrd="0" presId="urn:microsoft.com/office/officeart/2005/8/layout/cycle2"/>
    <dgm:cxn modelId="{821DB461-6D83-4E8B-8CCC-DD98E925ACE4}" type="presOf" srcId="{EDA268CC-BCE6-4D7B-90A3-BF4730BDDCFD}" destId="{FC65AA93-B2ED-48B3-ADB6-CA1375FC28C3}" srcOrd="0" destOrd="0" presId="urn:microsoft.com/office/officeart/2005/8/layout/cycle2"/>
    <dgm:cxn modelId="{57B2BDA4-18A8-4F2D-96F7-564EB945CA8C}" type="presOf" srcId="{6DB8BDC2-ED5A-46C2-857A-2F5ED7886093}" destId="{A6950FDA-5851-417F-90A8-6C2E246311FF}" srcOrd="1" destOrd="0" presId="urn:microsoft.com/office/officeart/2005/8/layout/cycle2"/>
    <dgm:cxn modelId="{E2E5F599-33B5-4750-B325-8E0A647E9949}" type="presOf" srcId="{681DC255-2755-4DC2-A13F-7307EEC18C23}" destId="{86C4EEB5-478D-4C32-9B9B-A325458584F4}" srcOrd="0" destOrd="0" presId="urn:microsoft.com/office/officeart/2005/8/layout/cycle2"/>
    <dgm:cxn modelId="{D735A4E2-350F-4EEA-82A1-5DF69CF0B966}" srcId="{EDA268CC-BCE6-4D7B-90A3-BF4730BDDCFD}" destId="{681DC255-2755-4DC2-A13F-7307EEC18C23}" srcOrd="2" destOrd="0" parTransId="{6364A0FC-BE76-4735-8FFD-38D7587C062C}" sibTransId="{A6385E64-DDC4-40E9-8AC4-A4D9B980CF5D}"/>
    <dgm:cxn modelId="{1AF9BF88-6F62-408C-B955-0CEDA86E46EF}" srcId="{EDA268CC-BCE6-4D7B-90A3-BF4730BDDCFD}" destId="{B19F5184-0C69-4531-A241-2E200AF6C7AF}" srcOrd="1" destOrd="0" parTransId="{EBF850E4-CDA5-4061-BD17-CDE6FFAEDCC8}" sibTransId="{6DB8BDC2-ED5A-46C2-857A-2F5ED7886093}"/>
    <dgm:cxn modelId="{27509A77-CE95-4B81-9C16-61279E34E95E}" type="presOf" srcId="{A6385E64-DDC4-40E9-8AC4-A4D9B980CF5D}" destId="{D1B41429-A76A-4F9A-B854-F6CA0D57AAD5}" srcOrd="0" destOrd="0" presId="urn:microsoft.com/office/officeart/2005/8/layout/cycle2"/>
    <dgm:cxn modelId="{C68497BC-83FC-4717-BB65-D349389C4597}" type="presOf" srcId="{5E5F7DA2-C343-4449-A032-02490528D16C}" destId="{D3042EEA-5FA0-4E48-8DC3-B3830610A4D2}" srcOrd="0" destOrd="0" presId="urn:microsoft.com/office/officeart/2005/8/layout/cycle2"/>
    <dgm:cxn modelId="{C70B95F7-3C96-4245-B317-F44DFE04326E}" type="presOf" srcId="{B19F5184-0C69-4531-A241-2E200AF6C7AF}" destId="{D0AFE2E7-E16C-463F-A15B-F24122BAA790}" srcOrd="0" destOrd="0" presId="urn:microsoft.com/office/officeart/2005/8/layout/cycle2"/>
    <dgm:cxn modelId="{0E68847F-2C84-4F5C-8F72-316CCBD13BB7}" srcId="{EDA268CC-BCE6-4D7B-90A3-BF4730BDDCFD}" destId="{5E5F7DA2-C343-4449-A032-02490528D16C}" srcOrd="0" destOrd="0" parTransId="{4E16BFF4-348B-499F-BD3D-303146CC00A9}" sibTransId="{BD936323-A8AA-4EED-B745-DCAB8FA2BB69}"/>
    <dgm:cxn modelId="{7C393B3E-7A2A-4020-95A9-F0BBE80BA450}" type="presOf" srcId="{A6385E64-DDC4-40E9-8AC4-A4D9B980CF5D}" destId="{49B56664-F8B9-47DB-9402-8E5DA01804EC}" srcOrd="1" destOrd="0" presId="urn:microsoft.com/office/officeart/2005/8/layout/cycle2"/>
    <dgm:cxn modelId="{6AF8AD47-3E3C-43C3-9FE1-AB42A99777AF}" type="presOf" srcId="{6DB8BDC2-ED5A-46C2-857A-2F5ED7886093}" destId="{27D87FF0-227A-4F1F-9695-872A285B5F9D}" srcOrd="0" destOrd="0" presId="urn:microsoft.com/office/officeart/2005/8/layout/cycle2"/>
    <dgm:cxn modelId="{DE037CD7-00E4-4B8E-8FE6-F5646193B42C}" type="presParOf" srcId="{FC65AA93-B2ED-48B3-ADB6-CA1375FC28C3}" destId="{D3042EEA-5FA0-4E48-8DC3-B3830610A4D2}" srcOrd="0" destOrd="0" presId="urn:microsoft.com/office/officeart/2005/8/layout/cycle2"/>
    <dgm:cxn modelId="{F3E9861A-389D-449F-AC93-A55C473DF49D}" type="presParOf" srcId="{FC65AA93-B2ED-48B3-ADB6-CA1375FC28C3}" destId="{29932E78-DD73-4199-B362-4276A373E49B}" srcOrd="1" destOrd="0" presId="urn:microsoft.com/office/officeart/2005/8/layout/cycle2"/>
    <dgm:cxn modelId="{5C95EC5D-0D68-40E8-A54E-6753D9D4F626}" type="presParOf" srcId="{29932E78-DD73-4199-B362-4276A373E49B}" destId="{550774F3-82F2-47EF-9543-70BF9BAD9A8A}" srcOrd="0" destOrd="0" presId="urn:microsoft.com/office/officeart/2005/8/layout/cycle2"/>
    <dgm:cxn modelId="{3ADF0A91-8357-44AB-9D3E-464FEE0373D5}" type="presParOf" srcId="{FC65AA93-B2ED-48B3-ADB6-CA1375FC28C3}" destId="{D0AFE2E7-E16C-463F-A15B-F24122BAA790}" srcOrd="2" destOrd="0" presId="urn:microsoft.com/office/officeart/2005/8/layout/cycle2"/>
    <dgm:cxn modelId="{94BA7480-660F-4069-855E-979BDE616002}" type="presParOf" srcId="{FC65AA93-B2ED-48B3-ADB6-CA1375FC28C3}" destId="{27D87FF0-227A-4F1F-9695-872A285B5F9D}" srcOrd="3" destOrd="0" presId="urn:microsoft.com/office/officeart/2005/8/layout/cycle2"/>
    <dgm:cxn modelId="{84759BA0-0AA4-4D38-914B-26427AB0B6C1}" type="presParOf" srcId="{27D87FF0-227A-4F1F-9695-872A285B5F9D}" destId="{A6950FDA-5851-417F-90A8-6C2E246311FF}" srcOrd="0" destOrd="0" presId="urn:microsoft.com/office/officeart/2005/8/layout/cycle2"/>
    <dgm:cxn modelId="{6EA011A3-29C9-4211-88CE-A5E0E47B5B22}" type="presParOf" srcId="{FC65AA93-B2ED-48B3-ADB6-CA1375FC28C3}" destId="{86C4EEB5-478D-4C32-9B9B-A325458584F4}" srcOrd="4" destOrd="0" presId="urn:microsoft.com/office/officeart/2005/8/layout/cycle2"/>
    <dgm:cxn modelId="{ED3DE251-86D3-4B33-9678-18C6F94B983F}" type="presParOf" srcId="{FC65AA93-B2ED-48B3-ADB6-CA1375FC28C3}" destId="{D1B41429-A76A-4F9A-B854-F6CA0D57AAD5}" srcOrd="5" destOrd="0" presId="urn:microsoft.com/office/officeart/2005/8/layout/cycle2"/>
    <dgm:cxn modelId="{5ABE07E0-ED0F-4F71-80D6-C19DE5795C84}" type="presParOf" srcId="{D1B41429-A76A-4F9A-B854-F6CA0D57AAD5}" destId="{49B56664-F8B9-47DB-9402-8E5DA01804E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AAFBAC-9FCD-42E9-8029-300D9D55811F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D28DC43-1AF1-418C-9361-92B794026AA2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371F03F9-A67C-4585-A7B4-B9F027B00D3B}" type="parTrans" cxnId="{161A42BD-8170-4E0F-8ADB-ED86494F8A51}">
      <dgm:prSet/>
      <dgm:spPr/>
      <dgm:t>
        <a:bodyPr/>
        <a:lstStyle/>
        <a:p>
          <a:endParaRPr lang="ru-RU"/>
        </a:p>
      </dgm:t>
    </dgm:pt>
    <dgm:pt modelId="{34D371AD-375E-4B86-800E-5802779F92BF}" type="sibTrans" cxnId="{161A42BD-8170-4E0F-8ADB-ED86494F8A51}">
      <dgm:prSet/>
      <dgm:spPr/>
      <dgm:t>
        <a:bodyPr/>
        <a:lstStyle/>
        <a:p>
          <a:endParaRPr lang="ru-RU"/>
        </a:p>
      </dgm:t>
    </dgm:pt>
    <dgm:pt modelId="{241A1A63-D26B-43C2-9E1C-183C0CBBE200}" type="pres">
      <dgm:prSet presAssocID="{1BAAFBAC-9FCD-42E9-8029-300D9D55811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C49A96-FD00-4E41-81CF-C7A57C27D2C2}" type="pres">
      <dgm:prSet presAssocID="{3D28DC43-1AF1-418C-9361-92B794026AA2}" presName="node" presStyleLbl="node1" presStyleIdx="0" presStyleCnt="1" custScaleX="189279" custLinFactNeighborX="36863" custLinFactNeighborY="-7478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023C9DFB-684E-4159-AA06-08EDFB3E9885}" type="presOf" srcId="{1BAAFBAC-9FCD-42E9-8029-300D9D55811F}" destId="{241A1A63-D26B-43C2-9E1C-183C0CBBE200}" srcOrd="0" destOrd="0" presId="urn:microsoft.com/office/officeart/2005/8/layout/default#1"/>
    <dgm:cxn modelId="{161A42BD-8170-4E0F-8ADB-ED86494F8A51}" srcId="{1BAAFBAC-9FCD-42E9-8029-300D9D55811F}" destId="{3D28DC43-1AF1-418C-9361-92B794026AA2}" srcOrd="0" destOrd="0" parTransId="{371F03F9-A67C-4585-A7B4-B9F027B00D3B}" sibTransId="{34D371AD-375E-4B86-800E-5802779F92BF}"/>
    <dgm:cxn modelId="{8FA055AD-E483-42A8-B5DE-6827B69545C1}" type="presOf" srcId="{3D28DC43-1AF1-418C-9361-92B794026AA2}" destId="{9CC49A96-FD00-4E41-81CF-C7A57C27D2C2}" srcOrd="0" destOrd="0" presId="urn:microsoft.com/office/officeart/2005/8/layout/default#1"/>
    <dgm:cxn modelId="{11F9749F-C12C-4DF7-95FF-25B721C8842A}" type="presParOf" srcId="{241A1A63-D26B-43C2-9E1C-183C0CBBE200}" destId="{9CC49A96-FD00-4E41-81CF-C7A57C27D2C2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EB10C6-06B7-4296-A00F-105764F9A3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9AB84D-4B4F-430A-8D9C-56DDE8FFDBD4}" type="pres">
      <dgm:prSet presAssocID="{71EB10C6-06B7-4296-A00F-105764F9A3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6185734-EBFD-4609-9A2D-C6F862047A58}" type="presOf" srcId="{71EB10C6-06B7-4296-A00F-105764F9A396}" destId="{F09AB84D-4B4F-430A-8D9C-56DDE8FFDBD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EB10C6-06B7-4296-A00F-105764F9A3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9AB84D-4B4F-430A-8D9C-56DDE8FFDBD4}" type="pres">
      <dgm:prSet presAssocID="{71EB10C6-06B7-4296-A00F-105764F9A3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C52AA5E-D68C-4E24-A1E4-FD41F90B52F6}" type="presOf" srcId="{71EB10C6-06B7-4296-A00F-105764F9A396}" destId="{F09AB84D-4B4F-430A-8D9C-56DDE8FFDBD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E604C5-D19F-4442-B1E6-6F0FB810BE59}" type="doc">
      <dgm:prSet loTypeId="urn:microsoft.com/office/officeart/2005/8/layout/vList3#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88740F-4731-4EEF-8771-80EAD57A651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Изучение теоретических аспектов организации телестудии</a:t>
          </a:r>
          <a:r>
            <a:rPr 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Kids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-кадр»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6F0868-DBE5-481A-82A0-36C76A669910}" type="parTrans" cxnId="{772A3237-2269-4B08-AE13-C144346169E4}">
      <dgm:prSet/>
      <dgm:spPr/>
      <dgm:t>
        <a:bodyPr/>
        <a:lstStyle/>
        <a:p>
          <a:endParaRPr lang="ru-RU"/>
        </a:p>
      </dgm:t>
    </dgm:pt>
    <dgm:pt modelId="{8BCA19BD-3766-426F-88C0-39ED1FE04ABA}" type="sibTrans" cxnId="{772A3237-2269-4B08-AE13-C144346169E4}">
      <dgm:prSet/>
      <dgm:spPr/>
      <dgm:t>
        <a:bodyPr/>
        <a:lstStyle/>
        <a:p>
          <a:endParaRPr lang="ru-RU"/>
        </a:p>
      </dgm:t>
    </dgm:pt>
    <dgm:pt modelId="{6B7C4D0D-A60F-423A-828A-E81CEF6A751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рекомендаций по теме патриотического воспитания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83981F-086B-4282-BFFF-20AEC825B855}" type="parTrans" cxnId="{FBEC1181-4F32-4AF4-93E9-159D12264FBE}">
      <dgm:prSet/>
      <dgm:spPr/>
      <dgm:t>
        <a:bodyPr/>
        <a:lstStyle/>
        <a:p>
          <a:endParaRPr lang="ru-RU"/>
        </a:p>
      </dgm:t>
    </dgm:pt>
    <dgm:pt modelId="{56CDEEC1-38D7-4E58-91AD-64908AD6E36B}" type="sibTrans" cxnId="{FBEC1181-4F32-4AF4-93E9-159D12264FBE}">
      <dgm:prSet/>
      <dgm:spPr/>
      <dgm:t>
        <a:bodyPr/>
        <a:lstStyle/>
        <a:p>
          <a:endParaRPr lang="ru-RU"/>
        </a:p>
      </dgm:t>
    </dgm:pt>
    <dgm:pt modelId="{20E76A13-6BDA-4C18-A7E0-7A592DE5DCA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электронной библиотеки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тематическим направлениям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7E4D4D-7D6E-4D02-95D9-5588147797AC}" type="parTrans" cxnId="{568E3148-D8CF-4EED-9060-7EB92E35446A}">
      <dgm:prSet/>
      <dgm:spPr/>
      <dgm:t>
        <a:bodyPr/>
        <a:lstStyle/>
        <a:p>
          <a:endParaRPr lang="ru-RU"/>
        </a:p>
      </dgm:t>
    </dgm:pt>
    <dgm:pt modelId="{32F578D4-515C-498E-8DA5-3530FD64273C}" type="sibTrans" cxnId="{568E3148-D8CF-4EED-9060-7EB92E35446A}">
      <dgm:prSet/>
      <dgm:spPr/>
      <dgm:t>
        <a:bodyPr/>
        <a:lstStyle/>
        <a:p>
          <a:endParaRPr lang="ru-RU"/>
        </a:p>
      </dgm:t>
    </dgm:pt>
    <dgm:pt modelId="{C11ECFE3-4B7D-47B0-B33C-A57A505F85D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онлайн площадки для организации взаимодействия участников проекта</a:t>
          </a:r>
        </a:p>
      </dgm:t>
    </dgm:pt>
    <dgm:pt modelId="{20787798-EB3D-49F6-AF48-237418958461}" type="parTrans" cxnId="{7A9096D3-9F9A-42ED-9A82-3AE2DDB50141}">
      <dgm:prSet/>
      <dgm:spPr/>
      <dgm:t>
        <a:bodyPr/>
        <a:lstStyle/>
        <a:p>
          <a:endParaRPr lang="ru-RU"/>
        </a:p>
      </dgm:t>
    </dgm:pt>
    <dgm:pt modelId="{6B85D774-C6FC-429C-AEA0-35B7064A63A4}" type="sibTrans" cxnId="{7A9096D3-9F9A-42ED-9A82-3AE2DDB50141}">
      <dgm:prSet/>
      <dgm:spPr/>
      <dgm:t>
        <a:bodyPr/>
        <a:lstStyle/>
        <a:p>
          <a:endParaRPr lang="ru-RU"/>
        </a:p>
      </dgm:t>
    </dgm:pt>
    <dgm:pt modelId="{3D113073-05E0-4E60-B16E-5C2955E9DAB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Участие родителей в вебинарах, онлайн-семинарах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актуальным темам в рамках реализации Проекта</a:t>
          </a:r>
        </a:p>
      </dgm:t>
    </dgm:pt>
    <dgm:pt modelId="{10DF16AA-9D5C-4D3E-8644-03126951D970}" type="parTrans" cxnId="{6F8F0F72-1A8F-4E4E-BA07-E9352C22AE6E}">
      <dgm:prSet/>
      <dgm:spPr/>
      <dgm:t>
        <a:bodyPr/>
        <a:lstStyle/>
        <a:p>
          <a:endParaRPr lang="ru-RU"/>
        </a:p>
      </dgm:t>
    </dgm:pt>
    <dgm:pt modelId="{70AE84B5-476B-4275-AC1D-8ADBCED0958F}" type="sibTrans" cxnId="{6F8F0F72-1A8F-4E4E-BA07-E9352C22AE6E}">
      <dgm:prSet/>
      <dgm:spPr/>
      <dgm:t>
        <a:bodyPr/>
        <a:lstStyle/>
        <a:p>
          <a:endParaRPr lang="ru-RU"/>
        </a:p>
      </dgm:t>
    </dgm:pt>
    <dgm:pt modelId="{2AF9005E-1303-4B52-8C34-6817B561F062}" type="pres">
      <dgm:prSet presAssocID="{2EE604C5-D19F-4442-B1E6-6F0FB810BE5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FF2D2D-65E4-4653-AF3D-0ADF86C525CE}" type="pres">
      <dgm:prSet presAssocID="{1F88740F-4731-4EEF-8771-80EAD57A6510}" presName="composite" presStyleCnt="0"/>
      <dgm:spPr/>
    </dgm:pt>
    <dgm:pt modelId="{9051F276-63C1-4C47-8BB9-AE108B3AFA02}" type="pres">
      <dgm:prSet presAssocID="{1F88740F-4731-4EEF-8771-80EAD57A6510}" presName="imgShp" presStyleLbl="fgImgPlace1" presStyleIdx="0" presStyleCnt="5"/>
      <dgm:spPr>
        <a:noFill/>
      </dgm:spPr>
    </dgm:pt>
    <dgm:pt modelId="{08C08414-9D61-4B38-B852-1ED465A342D2}" type="pres">
      <dgm:prSet presAssocID="{1F88740F-4731-4EEF-8771-80EAD57A6510}" presName="txShp" presStyleLbl="node1" presStyleIdx="0" presStyleCnt="5" custScaleX="135731" custLinFactNeighborX="7423" custLinFactNeighborY="-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E9676-014F-4386-87CF-4A8829E21029}" type="pres">
      <dgm:prSet presAssocID="{8BCA19BD-3766-426F-88C0-39ED1FE04ABA}" presName="spacing" presStyleCnt="0"/>
      <dgm:spPr/>
    </dgm:pt>
    <dgm:pt modelId="{DC4143EE-8C6F-4A85-B114-7C42E105F1E5}" type="pres">
      <dgm:prSet presAssocID="{6B7C4D0D-A60F-423A-828A-E81CEF6A7519}" presName="composite" presStyleCnt="0"/>
      <dgm:spPr/>
    </dgm:pt>
    <dgm:pt modelId="{CBA7588E-854E-498D-9D79-D8242B7BB65A}" type="pres">
      <dgm:prSet presAssocID="{6B7C4D0D-A60F-423A-828A-E81CEF6A7519}" presName="imgShp" presStyleLbl="fgImgPlace1" presStyleIdx="1" presStyleCnt="5"/>
      <dgm:spPr>
        <a:noFill/>
      </dgm:spPr>
    </dgm:pt>
    <dgm:pt modelId="{63B7DEBC-F3C9-4B8D-9135-09EAF4A4A3A0}" type="pres">
      <dgm:prSet presAssocID="{6B7C4D0D-A60F-423A-828A-E81CEF6A7519}" presName="txShp" presStyleLbl="node1" presStyleIdx="1" presStyleCnt="5" custScaleX="135426" custLinFactNeighborX="45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6C235-9F20-43A6-9746-C8336443605F}" type="pres">
      <dgm:prSet presAssocID="{56CDEEC1-38D7-4E58-91AD-64908AD6E36B}" presName="spacing" presStyleCnt="0"/>
      <dgm:spPr/>
    </dgm:pt>
    <dgm:pt modelId="{DCD16626-0BA3-4692-A8E0-6394BD7B119C}" type="pres">
      <dgm:prSet presAssocID="{20E76A13-6BDA-4C18-A7E0-7A592DE5DCA3}" presName="composite" presStyleCnt="0"/>
      <dgm:spPr/>
    </dgm:pt>
    <dgm:pt modelId="{0487BECB-01B8-4A7D-9EBA-44CE0D7B7B1C}" type="pres">
      <dgm:prSet presAssocID="{20E76A13-6BDA-4C18-A7E0-7A592DE5DCA3}" presName="imgShp" presStyleLbl="fgImgPlace1" presStyleIdx="2" presStyleCnt="5"/>
      <dgm:spPr>
        <a:noFill/>
      </dgm:spPr>
    </dgm:pt>
    <dgm:pt modelId="{A1B7A547-ECFD-4828-9D36-F70DA2A6CB78}" type="pres">
      <dgm:prSet presAssocID="{20E76A13-6BDA-4C18-A7E0-7A592DE5DCA3}" presName="txShp" presStyleLbl="node1" presStyleIdx="2" presStyleCnt="5" custScaleX="135781" custLinFactNeighborX="8347" custLinFactNeighborY="-7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5A8E5-EBF3-4EFB-8F56-6173F6991B50}" type="pres">
      <dgm:prSet presAssocID="{32F578D4-515C-498E-8DA5-3530FD64273C}" presName="spacing" presStyleCnt="0"/>
      <dgm:spPr/>
    </dgm:pt>
    <dgm:pt modelId="{63769397-724E-466D-891C-E758F849739F}" type="pres">
      <dgm:prSet presAssocID="{C11ECFE3-4B7D-47B0-B33C-A57A505F85D1}" presName="composite" presStyleCnt="0"/>
      <dgm:spPr/>
    </dgm:pt>
    <dgm:pt modelId="{576F3326-8E9E-4FD3-94B4-4AD3887793DB}" type="pres">
      <dgm:prSet presAssocID="{C11ECFE3-4B7D-47B0-B33C-A57A505F85D1}" presName="imgShp" presStyleLbl="fgImgPlace1" presStyleIdx="3" presStyleCnt="5"/>
      <dgm:spPr>
        <a:noFill/>
      </dgm:spPr>
    </dgm:pt>
    <dgm:pt modelId="{CFCEC301-F62A-45E5-98AC-B0D8561E2D42}" type="pres">
      <dgm:prSet presAssocID="{C11ECFE3-4B7D-47B0-B33C-A57A505F85D1}" presName="txShp" presStyleLbl="node1" presStyleIdx="3" presStyleCnt="5" custScaleX="135225" custLinFactNeighborX="15719" custLinFactNeighborY="-7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C3420-F318-4421-825C-E196591C6319}" type="pres">
      <dgm:prSet presAssocID="{6B85D774-C6FC-429C-AEA0-35B7064A63A4}" presName="spacing" presStyleCnt="0"/>
      <dgm:spPr/>
    </dgm:pt>
    <dgm:pt modelId="{FC77F253-50A3-480B-95BC-70105ED36DD2}" type="pres">
      <dgm:prSet presAssocID="{3D113073-05E0-4E60-B16E-5C2955E9DAB6}" presName="composite" presStyleCnt="0"/>
      <dgm:spPr/>
    </dgm:pt>
    <dgm:pt modelId="{265D6CC1-293E-4DE7-BB5A-C7B419460BBD}" type="pres">
      <dgm:prSet presAssocID="{3D113073-05E0-4E60-B16E-5C2955E9DAB6}" presName="imgShp" presStyleLbl="fgImgPlace1" presStyleIdx="4" presStyleCnt="5"/>
      <dgm:spPr>
        <a:noFill/>
      </dgm:spPr>
    </dgm:pt>
    <dgm:pt modelId="{DC687008-BCED-4AD5-9098-4B56081D0D2D}" type="pres">
      <dgm:prSet presAssocID="{3D113073-05E0-4E60-B16E-5C2955E9DAB6}" presName="txShp" presStyleLbl="node1" presStyleIdx="4" presStyleCnt="5" custScaleX="135049" custLinFactNeighborX="15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323120-E1F9-41CB-B884-05983A45F218}" type="presOf" srcId="{20E76A13-6BDA-4C18-A7E0-7A592DE5DCA3}" destId="{A1B7A547-ECFD-4828-9D36-F70DA2A6CB78}" srcOrd="0" destOrd="0" presId="urn:microsoft.com/office/officeart/2005/8/layout/vList3#1"/>
    <dgm:cxn modelId="{58A7FD4D-6577-4798-AC0D-C07F93271816}" type="presOf" srcId="{2EE604C5-D19F-4442-B1E6-6F0FB810BE59}" destId="{2AF9005E-1303-4B52-8C34-6817B561F062}" srcOrd="0" destOrd="0" presId="urn:microsoft.com/office/officeart/2005/8/layout/vList3#1"/>
    <dgm:cxn modelId="{D960AB21-8B72-4C00-8F97-7C7D96207B18}" type="presOf" srcId="{1F88740F-4731-4EEF-8771-80EAD57A6510}" destId="{08C08414-9D61-4B38-B852-1ED465A342D2}" srcOrd="0" destOrd="0" presId="urn:microsoft.com/office/officeart/2005/8/layout/vList3#1"/>
    <dgm:cxn modelId="{FBEC1181-4F32-4AF4-93E9-159D12264FBE}" srcId="{2EE604C5-D19F-4442-B1E6-6F0FB810BE59}" destId="{6B7C4D0D-A60F-423A-828A-E81CEF6A7519}" srcOrd="1" destOrd="0" parTransId="{6F83981F-086B-4282-BFFF-20AEC825B855}" sibTransId="{56CDEEC1-38D7-4E58-91AD-64908AD6E36B}"/>
    <dgm:cxn modelId="{2660307E-536A-4E8C-B0C6-E4D446F8675A}" type="presOf" srcId="{6B7C4D0D-A60F-423A-828A-E81CEF6A7519}" destId="{63B7DEBC-F3C9-4B8D-9135-09EAF4A4A3A0}" srcOrd="0" destOrd="0" presId="urn:microsoft.com/office/officeart/2005/8/layout/vList3#1"/>
    <dgm:cxn modelId="{6F8F0F72-1A8F-4E4E-BA07-E9352C22AE6E}" srcId="{2EE604C5-D19F-4442-B1E6-6F0FB810BE59}" destId="{3D113073-05E0-4E60-B16E-5C2955E9DAB6}" srcOrd="4" destOrd="0" parTransId="{10DF16AA-9D5C-4D3E-8644-03126951D970}" sibTransId="{70AE84B5-476B-4275-AC1D-8ADBCED0958F}"/>
    <dgm:cxn modelId="{568E3148-D8CF-4EED-9060-7EB92E35446A}" srcId="{2EE604C5-D19F-4442-B1E6-6F0FB810BE59}" destId="{20E76A13-6BDA-4C18-A7E0-7A592DE5DCA3}" srcOrd="2" destOrd="0" parTransId="{237E4D4D-7D6E-4D02-95D9-5588147797AC}" sibTransId="{32F578D4-515C-498E-8DA5-3530FD64273C}"/>
    <dgm:cxn modelId="{7A9096D3-9F9A-42ED-9A82-3AE2DDB50141}" srcId="{2EE604C5-D19F-4442-B1E6-6F0FB810BE59}" destId="{C11ECFE3-4B7D-47B0-B33C-A57A505F85D1}" srcOrd="3" destOrd="0" parTransId="{20787798-EB3D-49F6-AF48-237418958461}" sibTransId="{6B85D774-C6FC-429C-AEA0-35B7064A63A4}"/>
    <dgm:cxn modelId="{772A3237-2269-4B08-AE13-C144346169E4}" srcId="{2EE604C5-D19F-4442-B1E6-6F0FB810BE59}" destId="{1F88740F-4731-4EEF-8771-80EAD57A6510}" srcOrd="0" destOrd="0" parTransId="{FC6F0868-DBE5-481A-82A0-36C76A669910}" sibTransId="{8BCA19BD-3766-426F-88C0-39ED1FE04ABA}"/>
    <dgm:cxn modelId="{55A3B6D2-ED2A-4F37-AAED-8319D19F0845}" type="presOf" srcId="{C11ECFE3-4B7D-47B0-B33C-A57A505F85D1}" destId="{CFCEC301-F62A-45E5-98AC-B0D8561E2D42}" srcOrd="0" destOrd="0" presId="urn:microsoft.com/office/officeart/2005/8/layout/vList3#1"/>
    <dgm:cxn modelId="{AA01B5A6-EDE4-48ED-8498-271485777762}" type="presOf" srcId="{3D113073-05E0-4E60-B16E-5C2955E9DAB6}" destId="{DC687008-BCED-4AD5-9098-4B56081D0D2D}" srcOrd="0" destOrd="0" presId="urn:microsoft.com/office/officeart/2005/8/layout/vList3#1"/>
    <dgm:cxn modelId="{D2892805-1E01-4545-970C-1062839FDB15}" type="presParOf" srcId="{2AF9005E-1303-4B52-8C34-6817B561F062}" destId="{9FFF2D2D-65E4-4653-AF3D-0ADF86C525CE}" srcOrd="0" destOrd="0" presId="urn:microsoft.com/office/officeart/2005/8/layout/vList3#1"/>
    <dgm:cxn modelId="{C5733B76-EF51-467A-889F-71E7EBF98E93}" type="presParOf" srcId="{9FFF2D2D-65E4-4653-AF3D-0ADF86C525CE}" destId="{9051F276-63C1-4C47-8BB9-AE108B3AFA02}" srcOrd="0" destOrd="0" presId="urn:microsoft.com/office/officeart/2005/8/layout/vList3#1"/>
    <dgm:cxn modelId="{EC1D914C-7F54-45EC-A480-C770CC85BFEB}" type="presParOf" srcId="{9FFF2D2D-65E4-4653-AF3D-0ADF86C525CE}" destId="{08C08414-9D61-4B38-B852-1ED465A342D2}" srcOrd="1" destOrd="0" presId="urn:microsoft.com/office/officeart/2005/8/layout/vList3#1"/>
    <dgm:cxn modelId="{3420AB2E-CE44-48E1-A646-380D7D7949C4}" type="presParOf" srcId="{2AF9005E-1303-4B52-8C34-6817B561F062}" destId="{513E9676-014F-4386-87CF-4A8829E21029}" srcOrd="1" destOrd="0" presId="urn:microsoft.com/office/officeart/2005/8/layout/vList3#1"/>
    <dgm:cxn modelId="{E3535A8F-96DC-4202-8211-3A1FD47F4A88}" type="presParOf" srcId="{2AF9005E-1303-4B52-8C34-6817B561F062}" destId="{DC4143EE-8C6F-4A85-B114-7C42E105F1E5}" srcOrd="2" destOrd="0" presId="urn:microsoft.com/office/officeart/2005/8/layout/vList3#1"/>
    <dgm:cxn modelId="{25BC0BF1-E276-4517-88C9-9F553B1853A2}" type="presParOf" srcId="{DC4143EE-8C6F-4A85-B114-7C42E105F1E5}" destId="{CBA7588E-854E-498D-9D79-D8242B7BB65A}" srcOrd="0" destOrd="0" presId="urn:microsoft.com/office/officeart/2005/8/layout/vList3#1"/>
    <dgm:cxn modelId="{ACC85136-B703-4CF1-BA6B-AE043BBDA030}" type="presParOf" srcId="{DC4143EE-8C6F-4A85-B114-7C42E105F1E5}" destId="{63B7DEBC-F3C9-4B8D-9135-09EAF4A4A3A0}" srcOrd="1" destOrd="0" presId="urn:microsoft.com/office/officeart/2005/8/layout/vList3#1"/>
    <dgm:cxn modelId="{DF8F1F8C-F0FE-4490-8D9E-2889BAF3F311}" type="presParOf" srcId="{2AF9005E-1303-4B52-8C34-6817B561F062}" destId="{B8A6C235-9F20-43A6-9746-C8336443605F}" srcOrd="3" destOrd="0" presId="urn:microsoft.com/office/officeart/2005/8/layout/vList3#1"/>
    <dgm:cxn modelId="{F846BC61-4548-4B2A-8300-CF7103844F25}" type="presParOf" srcId="{2AF9005E-1303-4B52-8C34-6817B561F062}" destId="{DCD16626-0BA3-4692-A8E0-6394BD7B119C}" srcOrd="4" destOrd="0" presId="urn:microsoft.com/office/officeart/2005/8/layout/vList3#1"/>
    <dgm:cxn modelId="{CD580155-6B50-4DCA-BD95-6207FD6C834E}" type="presParOf" srcId="{DCD16626-0BA3-4692-A8E0-6394BD7B119C}" destId="{0487BECB-01B8-4A7D-9EBA-44CE0D7B7B1C}" srcOrd="0" destOrd="0" presId="urn:microsoft.com/office/officeart/2005/8/layout/vList3#1"/>
    <dgm:cxn modelId="{1B5372BE-45CF-42DE-87E1-59B4366F0B1F}" type="presParOf" srcId="{DCD16626-0BA3-4692-A8E0-6394BD7B119C}" destId="{A1B7A547-ECFD-4828-9D36-F70DA2A6CB78}" srcOrd="1" destOrd="0" presId="urn:microsoft.com/office/officeart/2005/8/layout/vList3#1"/>
    <dgm:cxn modelId="{5E5BA21C-0E76-461D-94D4-30F968B4C330}" type="presParOf" srcId="{2AF9005E-1303-4B52-8C34-6817B561F062}" destId="{9AA5A8E5-EBF3-4EFB-8F56-6173F6991B50}" srcOrd="5" destOrd="0" presId="urn:microsoft.com/office/officeart/2005/8/layout/vList3#1"/>
    <dgm:cxn modelId="{2A275A7D-8C35-441F-8773-EAF494C6AD82}" type="presParOf" srcId="{2AF9005E-1303-4B52-8C34-6817B561F062}" destId="{63769397-724E-466D-891C-E758F849739F}" srcOrd="6" destOrd="0" presId="urn:microsoft.com/office/officeart/2005/8/layout/vList3#1"/>
    <dgm:cxn modelId="{135101A3-6AF6-4B8A-B719-1C0630FE7812}" type="presParOf" srcId="{63769397-724E-466D-891C-E758F849739F}" destId="{576F3326-8E9E-4FD3-94B4-4AD3887793DB}" srcOrd="0" destOrd="0" presId="urn:microsoft.com/office/officeart/2005/8/layout/vList3#1"/>
    <dgm:cxn modelId="{7F1089B2-F1E3-4F4A-9381-B555E0359A70}" type="presParOf" srcId="{63769397-724E-466D-891C-E758F849739F}" destId="{CFCEC301-F62A-45E5-98AC-B0D8561E2D42}" srcOrd="1" destOrd="0" presId="urn:microsoft.com/office/officeart/2005/8/layout/vList3#1"/>
    <dgm:cxn modelId="{6230791B-193A-4A22-A739-ABD66B20197A}" type="presParOf" srcId="{2AF9005E-1303-4B52-8C34-6817B561F062}" destId="{108C3420-F318-4421-825C-E196591C6319}" srcOrd="7" destOrd="0" presId="urn:microsoft.com/office/officeart/2005/8/layout/vList3#1"/>
    <dgm:cxn modelId="{87AB1531-4787-4495-AECD-55D41333CF59}" type="presParOf" srcId="{2AF9005E-1303-4B52-8C34-6817B561F062}" destId="{FC77F253-50A3-480B-95BC-70105ED36DD2}" srcOrd="8" destOrd="0" presId="urn:microsoft.com/office/officeart/2005/8/layout/vList3#1"/>
    <dgm:cxn modelId="{3C1E279D-C8EC-42ED-9DE3-519659C7CB26}" type="presParOf" srcId="{FC77F253-50A3-480B-95BC-70105ED36DD2}" destId="{265D6CC1-293E-4DE7-BB5A-C7B419460BBD}" srcOrd="0" destOrd="0" presId="urn:microsoft.com/office/officeart/2005/8/layout/vList3#1"/>
    <dgm:cxn modelId="{7AC19F0F-53CA-4F86-9C3F-DB31EEEACBBA}" type="presParOf" srcId="{FC77F253-50A3-480B-95BC-70105ED36DD2}" destId="{DC687008-BCED-4AD5-9098-4B56081D0D2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42EEA-5FA0-4E48-8DC3-B3830610A4D2}">
      <dsp:nvSpPr>
        <dsp:cNvPr id="0" name=""/>
        <dsp:cNvSpPr/>
      </dsp:nvSpPr>
      <dsp:spPr>
        <a:xfrm>
          <a:off x="3210065" y="34099"/>
          <a:ext cx="5232193" cy="1708938"/>
        </a:xfrm>
        <a:prstGeom prst="ellipse">
          <a:avLst/>
        </a:prstGeom>
        <a:gradFill rotWithShape="1">
          <a:gsLst>
            <a:gs pos="0">
              <a:schemeClr val="accent4">
                <a:tint val="67000"/>
                <a:satMod val="105000"/>
                <a:lumMod val="110000"/>
              </a:schemeClr>
            </a:gs>
            <a:gs pos="50000">
              <a:schemeClr val="accent4">
                <a:tint val="73000"/>
                <a:satMod val="103000"/>
                <a:lumMod val="105000"/>
              </a:schemeClr>
            </a:gs>
            <a:gs pos="100000">
              <a:schemeClr val="accent4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 редко обсуждается в семьях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976302" y="284367"/>
        <a:ext cx="3699719" cy="1208402"/>
      </dsp:txXfrm>
    </dsp:sp>
    <dsp:sp modelId="{29932E78-DD73-4199-B362-4276A373E49B}">
      <dsp:nvSpPr>
        <dsp:cNvPr id="0" name=""/>
        <dsp:cNvSpPr/>
      </dsp:nvSpPr>
      <dsp:spPr>
        <a:xfrm rot="87866">
          <a:off x="7466272" y="564567"/>
          <a:ext cx="281956" cy="792621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7466286" y="722010"/>
        <a:ext cx="197369" cy="475573"/>
      </dsp:txXfrm>
    </dsp:sp>
    <dsp:sp modelId="{D0AFE2E7-E16C-463F-A15B-F24122BAA790}">
      <dsp:nvSpPr>
        <dsp:cNvPr id="0" name=""/>
        <dsp:cNvSpPr/>
      </dsp:nvSpPr>
      <dsp:spPr>
        <a:xfrm>
          <a:off x="7398451" y="1541008"/>
          <a:ext cx="4266369" cy="2254684"/>
        </a:xfrm>
        <a:prstGeom prst="ellipse">
          <a:avLst/>
        </a:prstGeom>
        <a:gradFill rotWithShape="1">
          <a:gsLst>
            <a:gs pos="0">
              <a:schemeClr val="accent6">
                <a:tint val="67000"/>
                <a:satMod val="105000"/>
                <a:lumMod val="110000"/>
              </a:schemeClr>
            </a:gs>
            <a:gs pos="50000">
              <a:schemeClr val="accent6">
                <a:tint val="73000"/>
                <a:satMod val="103000"/>
                <a:lumMod val="105000"/>
              </a:schemeClr>
            </a:gs>
            <a:gs pos="100000">
              <a:schemeClr val="accent6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</a:endParaRPr>
        </a:p>
      </dsp:txBody>
      <dsp:txXfrm>
        <a:off x="8023246" y="1871199"/>
        <a:ext cx="3016779" cy="1594302"/>
      </dsp:txXfrm>
    </dsp:sp>
    <dsp:sp modelId="{27D87FF0-227A-4F1F-9695-872A285B5F9D}">
      <dsp:nvSpPr>
        <dsp:cNvPr id="0" name=""/>
        <dsp:cNvSpPr/>
      </dsp:nvSpPr>
      <dsp:spPr>
        <a:xfrm rot="10771920">
          <a:off x="5330310" y="1267327"/>
          <a:ext cx="1402545" cy="792621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 rot="10800000">
        <a:off x="5568092" y="1424880"/>
        <a:ext cx="1164759" cy="475573"/>
      </dsp:txXfrm>
    </dsp:sp>
    <dsp:sp modelId="{86C4EEB5-478D-4C32-9B9B-A325458584F4}">
      <dsp:nvSpPr>
        <dsp:cNvPr id="0" name=""/>
        <dsp:cNvSpPr/>
      </dsp:nvSpPr>
      <dsp:spPr>
        <a:xfrm>
          <a:off x="219602" y="1551647"/>
          <a:ext cx="4533160" cy="2348507"/>
        </a:xfrm>
        <a:prstGeom prst="ellipse">
          <a:avLst/>
        </a:prstGeom>
        <a:gradFill rotWithShape="1">
          <a:gsLst>
            <a:gs pos="0">
              <a:schemeClr val="accent2">
                <a:tint val="67000"/>
                <a:satMod val="105000"/>
                <a:lumMod val="110000"/>
              </a:schemeClr>
            </a:gs>
            <a:gs pos="50000">
              <a:schemeClr val="accent2">
                <a:tint val="73000"/>
                <a:satMod val="103000"/>
                <a:lumMod val="105000"/>
              </a:schemeClr>
            </a:gs>
            <a:gs pos="100000">
              <a:schemeClr val="accent2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</a:endParaRPr>
        </a:p>
      </dsp:txBody>
      <dsp:txXfrm>
        <a:off x="883468" y="1895578"/>
        <a:ext cx="3205428" cy="1660645"/>
      </dsp:txXfrm>
    </dsp:sp>
    <dsp:sp modelId="{D1B41429-A76A-4F9A-B854-F6CA0D57AAD5}">
      <dsp:nvSpPr>
        <dsp:cNvPr id="0" name=""/>
        <dsp:cNvSpPr/>
      </dsp:nvSpPr>
      <dsp:spPr>
        <a:xfrm rot="19871080">
          <a:off x="4122363" y="1354583"/>
          <a:ext cx="272455" cy="792621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127423" y="1532805"/>
        <a:ext cx="190719" cy="4755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C49A96-FD00-4E41-81CF-C7A57C27D2C2}">
      <dsp:nvSpPr>
        <dsp:cNvPr id="0" name=""/>
        <dsp:cNvSpPr/>
      </dsp:nvSpPr>
      <dsp:spPr>
        <a:xfrm>
          <a:off x="805900" y="0"/>
          <a:ext cx="8183572" cy="2594130"/>
        </a:xfrm>
        <a:prstGeom prst="rect">
          <a:avLst/>
        </a:prstGeom>
        <a:gradFill rotWithShape="1">
          <a:gsLst>
            <a:gs pos="0">
              <a:schemeClr val="accent6">
                <a:tint val="67000"/>
                <a:satMod val="105000"/>
                <a:lumMod val="110000"/>
              </a:schemeClr>
            </a:gs>
            <a:gs pos="50000">
              <a:schemeClr val="accent6">
                <a:tint val="73000"/>
                <a:satMod val="103000"/>
                <a:lumMod val="105000"/>
              </a:schemeClr>
            </a:gs>
            <a:gs pos="100000">
              <a:schemeClr val="accent6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chemeClr val="tx1"/>
            </a:solidFill>
          </a:endParaRPr>
        </a:p>
      </dsp:txBody>
      <dsp:txXfrm>
        <a:off x="805900" y="0"/>
        <a:ext cx="8183572" cy="25941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08414-9D61-4B38-B852-1ED465A342D2}">
      <dsp:nvSpPr>
        <dsp:cNvPr id="0" name=""/>
        <dsp:cNvSpPr/>
      </dsp:nvSpPr>
      <dsp:spPr>
        <a:xfrm rot="10800000">
          <a:off x="1024102" y="0"/>
          <a:ext cx="9491497" cy="930563"/>
        </a:xfrm>
        <a:prstGeom prst="homePlate">
          <a:avLst/>
        </a:prstGeom>
        <a:gradFill rotWithShape="1">
          <a:gsLst>
            <a:gs pos="0">
              <a:schemeClr val="accent1">
                <a:tint val="67000"/>
                <a:satMod val="105000"/>
                <a:lumMod val="110000"/>
              </a:schemeClr>
            </a:gs>
            <a:gs pos="50000">
              <a:schemeClr val="accent1">
                <a:tint val="73000"/>
                <a:satMod val="103000"/>
                <a:lumMod val="105000"/>
              </a:schemeClr>
            </a:gs>
            <a:gs pos="100000">
              <a:schemeClr val="accent1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035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Изучение теоретических аспектов организации телестудии</a:t>
          </a:r>
          <a:r>
            <a:rPr lang="en-US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</a:t>
          </a:r>
          <a:r>
            <a:rPr lang="en-U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Kids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-кадр»</a:t>
          </a:r>
          <a:endParaRPr lang="ru-RU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56743" y="0"/>
        <a:ext cx="9258856" cy="930563"/>
      </dsp:txXfrm>
    </dsp:sp>
    <dsp:sp modelId="{9051F276-63C1-4C47-8BB9-AE108B3AFA02}">
      <dsp:nvSpPr>
        <dsp:cNvPr id="0" name=""/>
        <dsp:cNvSpPr/>
      </dsp:nvSpPr>
      <dsp:spPr>
        <a:xfrm>
          <a:off x="1296081" y="1405"/>
          <a:ext cx="930563" cy="930563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B7DEBC-F3C9-4B8D-9135-09EAF4A4A3A0}">
      <dsp:nvSpPr>
        <dsp:cNvPr id="0" name=""/>
        <dsp:cNvSpPr/>
      </dsp:nvSpPr>
      <dsp:spPr>
        <a:xfrm rot="10800000">
          <a:off x="1045430" y="1209749"/>
          <a:ext cx="9470169" cy="930563"/>
        </a:xfrm>
        <a:prstGeom prst="homePlate">
          <a:avLst/>
        </a:prstGeom>
        <a:gradFill rotWithShape="1">
          <a:gsLst>
            <a:gs pos="0">
              <a:schemeClr val="accent2">
                <a:tint val="67000"/>
                <a:satMod val="105000"/>
                <a:lumMod val="110000"/>
              </a:schemeClr>
            </a:gs>
            <a:gs pos="50000">
              <a:schemeClr val="accent2">
                <a:tint val="73000"/>
                <a:satMod val="103000"/>
                <a:lumMod val="105000"/>
              </a:schemeClr>
            </a:gs>
            <a:gs pos="100000">
              <a:schemeClr val="accent2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1035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рекомендаций по теме патриотического воспитания</a:t>
          </a:r>
          <a:endParaRPr lang="ru-RU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8071" y="1209749"/>
        <a:ext cx="9237528" cy="930563"/>
      </dsp:txXfrm>
    </dsp:sp>
    <dsp:sp modelId="{CBA7588E-854E-498D-9D79-D8242B7BB65A}">
      <dsp:nvSpPr>
        <dsp:cNvPr id="0" name=""/>
        <dsp:cNvSpPr/>
      </dsp:nvSpPr>
      <dsp:spPr>
        <a:xfrm>
          <a:off x="1296081" y="1209749"/>
          <a:ext cx="930563" cy="930563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B7A547-ECFD-4828-9D36-F70DA2A6CB78}">
      <dsp:nvSpPr>
        <dsp:cNvPr id="0" name=""/>
        <dsp:cNvSpPr/>
      </dsp:nvSpPr>
      <dsp:spPr>
        <a:xfrm rot="10800000">
          <a:off x="1020605" y="2346002"/>
          <a:ext cx="9494994" cy="930563"/>
        </a:xfrm>
        <a:prstGeom prst="homePlate">
          <a:avLst/>
        </a:prstGeom>
        <a:gradFill rotWithShape="1">
          <a:gsLst>
            <a:gs pos="0">
              <a:schemeClr val="accent4">
                <a:tint val="67000"/>
                <a:satMod val="105000"/>
                <a:lumMod val="110000"/>
              </a:schemeClr>
            </a:gs>
            <a:gs pos="50000">
              <a:schemeClr val="accent4">
                <a:tint val="73000"/>
                <a:satMod val="103000"/>
                <a:lumMod val="105000"/>
              </a:schemeClr>
            </a:gs>
            <a:gs pos="100000">
              <a:schemeClr val="accent4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035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электронной библиотеки 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тематическим направлениям</a:t>
          </a:r>
          <a:endParaRPr lang="ru-RU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53246" y="2346002"/>
        <a:ext cx="9262353" cy="930563"/>
      </dsp:txXfrm>
    </dsp:sp>
    <dsp:sp modelId="{0487BECB-01B8-4A7D-9EBA-44CE0D7B7B1C}">
      <dsp:nvSpPr>
        <dsp:cNvPr id="0" name=""/>
        <dsp:cNvSpPr/>
      </dsp:nvSpPr>
      <dsp:spPr>
        <a:xfrm>
          <a:off x="1296081" y="2418093"/>
          <a:ext cx="930563" cy="930563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EC301-F62A-45E5-98AC-B0D8561E2D42}">
      <dsp:nvSpPr>
        <dsp:cNvPr id="0" name=""/>
        <dsp:cNvSpPr/>
      </dsp:nvSpPr>
      <dsp:spPr>
        <a:xfrm rot="10800000">
          <a:off x="1059486" y="3552504"/>
          <a:ext cx="9456113" cy="930563"/>
        </a:xfrm>
        <a:prstGeom prst="homePlate">
          <a:avLst/>
        </a:prstGeom>
        <a:gradFill rotWithShape="1">
          <a:gsLst>
            <a:gs pos="0">
              <a:schemeClr val="accent5">
                <a:tint val="67000"/>
                <a:satMod val="105000"/>
                <a:lumMod val="110000"/>
              </a:schemeClr>
            </a:gs>
            <a:gs pos="50000">
              <a:schemeClr val="accent5">
                <a:tint val="73000"/>
                <a:satMod val="103000"/>
                <a:lumMod val="105000"/>
              </a:schemeClr>
            </a:gs>
            <a:gs pos="100000">
              <a:schemeClr val="accent5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1035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онлайн площадки для организации взаимодействия участников проекта</a:t>
          </a:r>
        </a:p>
      </dsp:txBody>
      <dsp:txXfrm rot="10800000">
        <a:off x="1292127" y="3552504"/>
        <a:ext cx="9223472" cy="930563"/>
      </dsp:txXfrm>
    </dsp:sp>
    <dsp:sp modelId="{576F3326-8E9E-4FD3-94B4-4AD3887793DB}">
      <dsp:nvSpPr>
        <dsp:cNvPr id="0" name=""/>
        <dsp:cNvSpPr/>
      </dsp:nvSpPr>
      <dsp:spPr>
        <a:xfrm>
          <a:off x="1296081" y="3626437"/>
          <a:ext cx="930563" cy="930563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87008-BCED-4AD5-9098-4B56081D0D2D}">
      <dsp:nvSpPr>
        <dsp:cNvPr id="0" name=""/>
        <dsp:cNvSpPr/>
      </dsp:nvSpPr>
      <dsp:spPr>
        <a:xfrm rot="10800000">
          <a:off x="1071793" y="4834781"/>
          <a:ext cx="9443806" cy="930563"/>
        </a:xfrm>
        <a:prstGeom prst="homePlate">
          <a:avLst/>
        </a:prstGeom>
        <a:gradFill rotWithShape="1">
          <a:gsLst>
            <a:gs pos="0">
              <a:schemeClr val="accent6">
                <a:tint val="67000"/>
                <a:satMod val="105000"/>
                <a:lumMod val="110000"/>
              </a:schemeClr>
            </a:gs>
            <a:gs pos="50000">
              <a:schemeClr val="accent6">
                <a:tint val="73000"/>
                <a:satMod val="103000"/>
                <a:lumMod val="105000"/>
              </a:schemeClr>
            </a:gs>
            <a:gs pos="100000">
              <a:schemeClr val="accent6"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1035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Участие родителей в вебинарах, онлайн-семинарах 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</a:t>
          </a: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актуальным темам в рамках реализации Проекта</a:t>
          </a:r>
        </a:p>
      </dsp:txBody>
      <dsp:txXfrm rot="10800000">
        <a:off x="1304434" y="4834781"/>
        <a:ext cx="9211165" cy="930563"/>
      </dsp:txXfrm>
    </dsp:sp>
    <dsp:sp modelId="{265D6CC1-293E-4DE7-BB5A-C7B419460BBD}">
      <dsp:nvSpPr>
        <dsp:cNvPr id="0" name=""/>
        <dsp:cNvSpPr/>
      </dsp:nvSpPr>
      <dsp:spPr>
        <a:xfrm>
          <a:off x="1296081" y="4834781"/>
          <a:ext cx="930563" cy="930563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0.07348</cdr:x>
      <cdr:y>0.73543</cdr:y>
    </cdr:from>
    <cdr:to>
      <cdr:x>0.36831</cdr:x>
      <cdr:y>0.81768</cdr:y>
    </cdr:to>
    <cdr:sp macro="" textlink="">
      <cdr:nvSpPr>
        <cdr:cNvPr id="3" name="Заголовок 1">
          <a:extLst xmlns:a="http://schemas.openxmlformats.org/drawingml/2006/main">
            <a:ext uri="{FF2B5EF4-FFF2-40B4-BE49-F238E27FC236}">
              <a16:creationId xmlns:a16="http://schemas.microsoft.com/office/drawing/2014/main" xmlns="" id="{B1BEEA92-D97E-4C55-8CF3-FC70AB99A256}"/>
            </a:ext>
          </a:extLst>
        </cdr:cNvPr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434888" y="2655111"/>
          <a:ext cx="1744936" cy="2969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1006475">
            <a:spcBef>
              <a:spcPts val="0"/>
            </a:spcBef>
          </a:pPr>
          <a:r>
            <a:rPr lang="ru-RU" sz="2000" dirty="0">
              <a:latin typeface="Times New Roman" pitchFamily="18" charset="0"/>
              <a:ea typeface="+mn-ea"/>
              <a:cs typeface="Times New Roman" pitchFamily="18" charset="0"/>
            </a:rPr>
            <a:t>Октябрь 2024г</a:t>
          </a:r>
          <a:endParaRPr lang="ru-RU" sz="2800" dirty="0"/>
        </a:p>
      </cdr:txBody>
    </cdr:sp>
  </cdr:relSizeAnchor>
  <cdr:relSizeAnchor xmlns:cdr="http://schemas.openxmlformats.org/drawingml/2006/chartDrawing">
    <cdr:from>
      <cdr:x>0.39706</cdr:x>
      <cdr:y>0.78365</cdr:y>
    </cdr:from>
    <cdr:to>
      <cdr:x>0.69189</cdr:x>
      <cdr:y>0.8659</cdr:y>
    </cdr:to>
    <cdr:sp macro="" textlink="">
      <cdr:nvSpPr>
        <cdr:cNvPr id="4" name="Заголовок 1">
          <a:extLst xmlns:a="http://schemas.openxmlformats.org/drawingml/2006/main">
            <a:ext uri="{FF2B5EF4-FFF2-40B4-BE49-F238E27FC236}">
              <a16:creationId xmlns:a16="http://schemas.microsoft.com/office/drawing/2014/main" xmlns="" id="{E2FFD87A-1FCB-4C75-8F4D-ECA0D261B9CE}"/>
            </a:ext>
          </a:extLst>
        </cdr:cNvPr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2349998" y="2829205"/>
          <a:ext cx="1744936" cy="2969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2500" lnSpcReduction="2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1006475">
            <a:spcBef>
              <a:spcPts val="0"/>
            </a:spcBef>
          </a:pPr>
          <a:r>
            <a:rPr lang="ru-RU" sz="2000" dirty="0">
              <a:latin typeface="Times New Roman" pitchFamily="18" charset="0"/>
              <a:cs typeface="Times New Roman" pitchFamily="18" charset="0"/>
            </a:rPr>
            <a:t>Декабрь</a:t>
          </a:r>
          <a:r>
            <a:rPr lang="ru-RU" sz="2000" dirty="0">
              <a:latin typeface="Times New Roman" pitchFamily="18" charset="0"/>
              <a:ea typeface="+mn-ea"/>
              <a:cs typeface="Times New Roman" pitchFamily="18" charset="0"/>
            </a:rPr>
            <a:t> 2024г</a:t>
          </a:r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EAAF3-9831-450B-8D59-2C09DB96C8FC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34459-7356-44BF-850D-8B30C4FB3B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0CD79-FC16-4410-AB61-17F26E6D3BC8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D5A718-0269-4C5D-9F09-4211D3C2BC3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47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8EB330-21D8-4BCE-A65A-5747F01B7AD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956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30FF83-6D61-4A59-BFF4-EE960F889C6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569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7D0C71-EE79-48A0-8EAA-72C125EDA0D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31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DB1663C-68A3-42AE-BCF2-F180002CDB20}" type="slidenum">
              <a:rPr lang="ru-RU" altLang="ru-RU">
                <a:solidFill>
                  <a:srgbClr val="000000"/>
                </a:solidFill>
              </a:rPr>
              <a:pPr/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10C977-3EF0-46A8-8109-51CBF6C78C4D}" type="slidenum">
              <a:rPr lang="ru-RU" altLang="ru-RU">
                <a:latin typeface="Euphemia" pitchFamily="34" charset="0"/>
              </a:rPr>
              <a:pPr/>
              <a:t>13</a:t>
            </a:fld>
            <a:endParaRPr lang="ru-RU" altLang="ru-RU">
              <a:latin typeface="Euphemi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69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37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451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63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8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06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69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81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92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37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6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39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56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33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08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28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56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83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4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34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72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06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864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02B9795-92DC-40DC-A1CA-9A4B349D7824}" type="datetimeFigureOut">
              <a:rPr lang="ru-RU" smtClean="0"/>
              <a:pPr/>
              <a:t>18.12.2024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357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4372" y="999460"/>
            <a:ext cx="9186530" cy="447630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Образовательный проект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«Создание телестудии «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Kids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-кадр» в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ДОУ для расширения представления детей о государственном празднике "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80-летие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Победы  в Великой Отечественной войне"»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07572" y="4687257"/>
            <a:ext cx="3848883" cy="1414272"/>
          </a:xfrm>
        </p:spPr>
        <p:txBody>
          <a:bodyPr>
            <a:norm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воспитатель МДОАУ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Бузулука «Детский сад №5» Ефимова Юлия Александровна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55" y="340241"/>
            <a:ext cx="2348562" cy="2147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090598945"/>
              </p:ext>
            </p:extLst>
          </p:nvPr>
        </p:nvGraphicFramePr>
        <p:xfrm>
          <a:off x="6646672" y="3224784"/>
          <a:ext cx="5039360" cy="1213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35310528"/>
              </p:ext>
            </p:extLst>
          </p:nvPr>
        </p:nvGraphicFramePr>
        <p:xfrm>
          <a:off x="6677152" y="5108449"/>
          <a:ext cx="5039360" cy="10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7" name="Скругленный прямоугольник 4"/>
          <p:cNvSpPr/>
          <p:nvPr/>
        </p:nvSpPr>
        <p:spPr>
          <a:xfrm>
            <a:off x="357527" y="571365"/>
            <a:ext cx="11501330" cy="4410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0010" tIns="80010" rIns="80010" bIns="80010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1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1367" y="256032"/>
            <a:ext cx="6533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Работа с родителями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graphicFrame>
        <p:nvGraphicFramePr>
          <p:cNvPr id="15" name="Объект 4">
            <a:extLst>
              <a:ext uri="{FF2B5EF4-FFF2-40B4-BE49-F238E27FC236}">
                <a16:creationId xmlns:a16="http://schemas.microsoft.com/office/drawing/2014/main" xmlns="" id="{263961B7-6A8D-40D5-99AA-C29FF8A2D8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677977"/>
              </p:ext>
            </p:extLst>
          </p:nvPr>
        </p:nvGraphicFramePr>
        <p:xfrm>
          <a:off x="-1013433" y="886967"/>
          <a:ext cx="10515600" cy="5766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EFE76A9-B965-4C9F-B1BA-A6971A2B708A}"/>
              </a:ext>
            </a:extLst>
          </p:cNvPr>
          <p:cNvSpPr txBox="1"/>
          <p:nvPr/>
        </p:nvSpPr>
        <p:spPr>
          <a:xfrm>
            <a:off x="512064" y="1069848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C5E437A-4B1B-4BA5-B745-7DDF125DDC2B}"/>
              </a:ext>
            </a:extLst>
          </p:cNvPr>
          <p:cNvSpPr txBox="1"/>
          <p:nvPr/>
        </p:nvSpPr>
        <p:spPr>
          <a:xfrm>
            <a:off x="512064" y="2183291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6A6920F-B97C-4C36-8863-D5E49AC36380}"/>
              </a:ext>
            </a:extLst>
          </p:cNvPr>
          <p:cNvSpPr txBox="1"/>
          <p:nvPr/>
        </p:nvSpPr>
        <p:spPr>
          <a:xfrm>
            <a:off x="512064" y="3405645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2396C0E-18FD-4558-96F4-90812955EE04}"/>
              </a:ext>
            </a:extLst>
          </p:cNvPr>
          <p:cNvSpPr txBox="1"/>
          <p:nvPr/>
        </p:nvSpPr>
        <p:spPr>
          <a:xfrm>
            <a:off x="600456" y="4627999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AFFFF64-28C8-4D4F-8EBE-A4F8B17198E5}"/>
              </a:ext>
            </a:extLst>
          </p:cNvPr>
          <p:cNvSpPr txBox="1"/>
          <p:nvPr/>
        </p:nvSpPr>
        <p:spPr>
          <a:xfrm>
            <a:off x="563880" y="5858477"/>
            <a:ext cx="54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" name="Правая фигурная скобка 22">
            <a:extLst>
              <a:ext uri="{FF2B5EF4-FFF2-40B4-BE49-F238E27FC236}">
                <a16:creationId xmlns:a16="http://schemas.microsoft.com/office/drawing/2014/main" xmlns="" id="{839F6EA3-EBB9-4C71-8521-4185C5CC021A}"/>
              </a:ext>
            </a:extLst>
          </p:cNvPr>
          <p:cNvSpPr/>
          <p:nvPr/>
        </p:nvSpPr>
        <p:spPr>
          <a:xfrm>
            <a:off x="9742093" y="886967"/>
            <a:ext cx="582488" cy="5766751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0214D65-A18D-4DF5-A525-FCBA8AC34CE1}"/>
              </a:ext>
            </a:extLst>
          </p:cNvPr>
          <p:cNvSpPr txBox="1"/>
          <p:nvPr/>
        </p:nvSpPr>
        <p:spPr>
          <a:xfrm>
            <a:off x="10219625" y="2952085"/>
            <a:ext cx="1944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условиях создания 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сетевого взаимодействия.</a:t>
            </a: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 txBox="1">
            <a:spLocks/>
          </p:cNvSpPr>
          <p:nvPr/>
        </p:nvSpPr>
        <p:spPr bwMode="auto">
          <a:xfrm>
            <a:off x="2435849" y="136525"/>
            <a:ext cx="67865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1006475"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Социальные партнеры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433E5E52-06D6-4479-8E42-315F230DF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853500"/>
              </p:ext>
            </p:extLst>
          </p:nvPr>
        </p:nvGraphicFramePr>
        <p:xfrm>
          <a:off x="283536" y="501650"/>
          <a:ext cx="11125199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444">
                  <a:extLst>
                    <a:ext uri="{9D8B030D-6E8A-4147-A177-3AD203B41FA5}">
                      <a16:colId xmlns:a16="http://schemas.microsoft.com/office/drawing/2014/main" xmlns="" val="845184521"/>
                    </a:ext>
                  </a:extLst>
                </a:gridCol>
                <a:gridCol w="7186043">
                  <a:extLst>
                    <a:ext uri="{9D8B030D-6E8A-4147-A177-3AD203B41FA5}">
                      <a16:colId xmlns:a16="http://schemas.microsoft.com/office/drawing/2014/main" xmlns="" val="2305566756"/>
                    </a:ext>
                  </a:extLst>
                </a:gridCol>
                <a:gridCol w="3512712">
                  <a:extLst>
                    <a:ext uri="{9D8B030D-6E8A-4147-A177-3AD203B41FA5}">
                      <a16:colId xmlns:a16="http://schemas.microsoft.com/office/drawing/2014/main" xmlns="" val="467397973"/>
                    </a:ext>
                  </a:extLst>
                </a:gridCol>
              </a:tblGrid>
              <a:tr h="833928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1300852"/>
                  </a:ext>
                </a:extLst>
              </a:tr>
              <a:tr h="66714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общеобразовательное автономное учреждение города Бузулука "Средняя общеобразовательная школа № 10 имени Героя Советского Союза Федора Константиновича Асеева"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область, Бузулук, улица 3-я Линия, 9.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6163287"/>
                  </a:ext>
                </a:extLst>
              </a:tr>
              <a:tr h="66714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Центральная детская библиотека им. С. Маршака МБУК г. Бузулука «ГЦБС»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адресу Оренбургская область, Бузулук, улица Галактионова, 47.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2749448"/>
                  </a:ext>
                </a:extLst>
              </a:tr>
              <a:tr h="47255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Центральная детская библиотека им. Л. Толстого МБУК г. Бузулука «ГЦБС»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область, Бузулук, улица Маршала Егорова, 15.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51693807"/>
                  </a:ext>
                </a:extLst>
              </a:tr>
              <a:tr h="47255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МБУК г. Бузулука "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Бузулукский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Краеведческий Музей"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область, город Бузулук, ул. Ленина, д.56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2281295"/>
                  </a:ext>
                </a:extLst>
              </a:tr>
              <a:tr h="833928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«Муниципальное бюджетное учреждение культуры города Бузулука Дом культуры „Машиностроитель“»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область, Бузулук, улица Ленина, 60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9698311"/>
                  </a:ext>
                </a:extLst>
              </a:tr>
              <a:tr h="66714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автономное учреждение дополнительного образования города Бузулука «Центр дополнительного образования для детей «Содружество»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обл., Бузулукский р-н, Бузулук г., ул. Ленина, 64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9275544"/>
                  </a:ext>
                </a:extLst>
              </a:tr>
              <a:tr h="69780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бюджетное учреждение дополнительного образования города Бузулука «Центр детского творчества «Радуга»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адресу Оренбургская область, Бузулук, улица Чапаева, 38.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9103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 txBox="1">
            <a:spLocks/>
          </p:cNvSpPr>
          <p:nvPr/>
        </p:nvSpPr>
        <p:spPr bwMode="auto">
          <a:xfrm>
            <a:off x="2453604" y="-16892"/>
            <a:ext cx="6786562" cy="79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1006475">
              <a:lnSpc>
                <a:spcPct val="90000"/>
              </a:lnSpc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 bwMode="auto">
          <a:xfrm>
            <a:off x="667831" y="148687"/>
            <a:ext cx="10094883" cy="4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006475"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Риски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8015619"/>
              </p:ext>
            </p:extLst>
          </p:nvPr>
        </p:nvGraphicFramePr>
        <p:xfrm>
          <a:off x="330673" y="947149"/>
          <a:ext cx="11226654" cy="4643236"/>
        </p:xfrm>
        <a:graphic>
          <a:graphicData uri="http://schemas.openxmlformats.org/drawingml/2006/table">
            <a:tbl>
              <a:tblPr firstRow="1" firstCol="1" bandRow="1"/>
              <a:tblGrid>
                <a:gridCol w="4937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217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11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66337"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007943" rtl="0" eaLnBrk="1" latinLnBrk="0" hangingPunct="1">
                        <a:spcAft>
                          <a:spcPts val="0"/>
                        </a:spcAft>
                        <a:tabLst>
                          <a:tab pos="374015" algn="l"/>
                        </a:tabLst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algn="ctr" defTabSz="1007943" rtl="0" eaLnBrk="1" latinLnBrk="0" hangingPunct="1">
                        <a:spcAft>
                          <a:spcPts val="0"/>
                        </a:spcAft>
                        <a:tabLst>
                          <a:tab pos="374015" algn="l"/>
                        </a:tabLst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007943" rtl="0" eaLnBrk="1" latinLnBrk="0" hangingPunct="1">
                        <a:spcAft>
                          <a:spcPts val="0"/>
                        </a:spcAft>
                        <a:tabLst>
                          <a:tab pos="374015" algn="l"/>
                        </a:tabLst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61024" marR="6102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007943" rtl="0" eaLnBrk="1" latinLnBrk="0" hangingPunct="1">
                        <a:spcAft>
                          <a:spcPts val="0"/>
                        </a:spcAft>
                        <a:tabLst>
                          <a:tab pos="374015" algn="l"/>
                        </a:tabLst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Действия по предупреждению риска</a:t>
                      </a:r>
                    </a:p>
                  </a:txBody>
                  <a:tcPr marL="61024" marR="6102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563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9pPr>
                    </a:lstStyle>
                    <a:p>
                      <a:pPr marL="0" algn="l" defTabSz="1007943" rtl="0" eaLnBrk="1" latinLnBrk="0" hangingPunct="1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l" defTabSz="1007943" rtl="0" eaLnBrk="1" latinLnBrk="0" hangingPunct="1"/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1007943" rtl="0" eaLnBrk="1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Низкая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познавательность у детей, родителей. 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разнообразных форм работы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25633">
                <a:tc>
                  <a:txBody>
                    <a:bodyPr/>
                    <a:lstStyle/>
                    <a:p>
                      <a:pPr marL="0" algn="l" defTabSz="1007943" rtl="0" eaLnBrk="1" latinLnBrk="0" hangingPunct="1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007943" rtl="0" eaLnBrk="1" latinLnBrk="0" hangingPunct="1"/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1007943" rtl="0" eaLnBrk="1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Технические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неполадки. 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Трансляция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записи в родительских чатах и социальных сетях.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54440885"/>
                  </a:ext>
                </a:extLst>
              </a:tr>
              <a:tr h="1125633">
                <a:tc>
                  <a:txBody>
                    <a:bodyPr/>
                    <a:lstStyle/>
                    <a:p>
                      <a:pPr marL="0" algn="l" defTabSz="1007943" rtl="0" eaLnBrk="1" latinLnBrk="0" hangingPunct="1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007943" rtl="0" eaLnBrk="1" latinLnBrk="0" hangingPunct="1"/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1007943" rtl="0" eaLnBrk="1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Низкая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компьютерная грамотность.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Рекомендации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родителей, педагогов,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подборка соответствующих видеоуроков</a:t>
                      </a:r>
                    </a:p>
                  </a:txBody>
                  <a:tcPr marL="61024" marR="61024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1556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7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2F81B90-7B47-45E2-BFB9-C2DC4A81366A}" type="slidenum">
              <a:rPr lang="ru-RU" altLang="ru-RU" sz="9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13</a:t>
            </a:fld>
            <a:endParaRPr lang="ru-RU" altLang="ru-RU" sz="9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849459" y="620141"/>
            <a:ext cx="854710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006475"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ea typeface="Arial Unicode MS"/>
                <a:cs typeface="Times New Roman" pitchFamily="18" charset="0"/>
              </a:rPr>
              <a:t>Модель функционирования проекта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574" y="1264420"/>
            <a:ext cx="4445000" cy="1532334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Телестудия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kids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-кадр будет функционировать в штатном режиме </a:t>
            </a:r>
            <a:endParaRPr lang="ru-RU" sz="2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1005" y="1264420"/>
            <a:ext cx="4445000" cy="200906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Формат телестудии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Kids-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кадр»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быть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адаптирован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все ДОУ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</a:t>
            </a:r>
            <a:endParaRPr lang="ru-RU" sz="2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5027" y="4228798"/>
            <a:ext cx="4445000" cy="2009061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Формат телестудии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ids-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кадр» 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быть наполнен новым содержанием</a:t>
            </a:r>
            <a:endParaRPr lang="ru-RU" sz="2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EAFD36C-9FA2-4D25-83B3-B334F0AE73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97" y="2990731"/>
            <a:ext cx="5024336" cy="378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CA67DF-0202-4C17-9EEE-1D70284C31E0}" type="slidenum">
              <a:rPr lang="ru-RU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669004"/>
              </p:ext>
            </p:extLst>
          </p:nvPr>
        </p:nvGraphicFramePr>
        <p:xfrm>
          <a:off x="462843" y="282221"/>
          <a:ext cx="10749639" cy="10893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91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577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8937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проекта (полное):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Создание телестудии «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Kids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-кадр в</a:t>
                      </a:r>
                      <a:r>
                        <a:rPr lang="ru-RU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ДОУ для расширения представления детей о государственном празднике " 80 - </a:t>
                      </a:r>
                      <a:r>
                        <a:rPr lang="ru-RU" sz="1600" b="0" dirty="0" err="1">
                          <a:latin typeface="Times New Roman" pitchFamily="18" charset="0"/>
                          <a:cs typeface="Times New Roman" pitchFamily="18" charset="0"/>
                        </a:rPr>
                        <a:t>летие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 Победы  в Великой Отечественной войне»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Group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3831168"/>
              </p:ext>
            </p:extLst>
          </p:nvPr>
        </p:nvGraphicFramePr>
        <p:xfrm>
          <a:off x="462843" y="1371600"/>
          <a:ext cx="10749639" cy="4947116"/>
        </p:xfrm>
        <a:graphic>
          <a:graphicData uri="http://schemas.openxmlformats.org/drawingml/2006/table">
            <a:tbl>
              <a:tblPr>
                <a:solidFill>
                  <a:srgbClr val="F99B1C"/>
                </a:solidFill>
              </a:tblPr>
              <a:tblGrid>
                <a:gridCol w="2591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577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7448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9pPr>
                    </a:lstStyle>
                    <a:p>
                      <a:pPr marL="8255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Формальные основания для инициации проекта</a:t>
                      </a:r>
                    </a:p>
                  </a:txBody>
                  <a:tcPr marL="100796" marR="100796" marT="50398" marB="503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alibri Light"/>
                        </a:defRPr>
                      </a:lvl9pPr>
                    </a:lstStyle>
                    <a:p>
                      <a:pPr algn="just" fontAlgn="base"/>
                      <a:r>
                        <a:rPr lang="ru-RU" sz="1600" b="1" i="0" dirty="0">
                          <a:effectLst/>
                          <a:latin typeface="Times New Roman"/>
                          <a:ea typeface="Times New Roman"/>
                        </a:rPr>
                        <a:t>Федеральные документы:</a:t>
                      </a:r>
                    </a:p>
                    <a:p>
                      <a:pPr algn="just" fontAlgn="base"/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- Федеральный государственный образовательный стандарт дошкольного образования (Приказ Министерства образования и науки Российской Федерации от 17 октября 2013г. №1155 «Об утверждении федерального государственного стандарта дошкольного образования»)</a:t>
                      </a:r>
                    </a:p>
                    <a:p>
                      <a:pPr algn="just" fontAlgn="base"/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Федеральная образовательная</a:t>
                      </a:r>
                      <a:r>
                        <a:rPr lang="ru-RU" sz="1600" b="0" i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программа дошкольного образования 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(приказ Министерства просвещения Российской Федерации от 25.11.2022г. №1028 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федеральной образовательной программы дошкольного образования»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600" b="0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 fontAlgn="base"/>
                      <a:endParaRPr lang="ru-RU" sz="1600" b="1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 fontAlgn="base"/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Региональные документы:</a:t>
                      </a:r>
                    </a:p>
                    <a:p>
                      <a:pPr algn="just" fontAlgn="base"/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Приказ Министерства образования Оренбургской области от 15.06.2022г. № 01-21/752 «Об утверждении региональной концепции повышения качества дошкольного образования в Оренбургской области»</a:t>
                      </a:r>
                    </a:p>
                    <a:p>
                      <a:pPr algn="just" fontAlgn="base"/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Постановление Правительства Оренбургской области от 29 декабря 2018г.</a:t>
                      </a:r>
                      <a:r>
                        <a:rPr lang="ru-RU" sz="1600" b="0" i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921-пп «Об утверждении государственной программы Оренбургской области "Развитие системы образования Оренбургской области» (с изменениями на 22 июня 2022 года)</a:t>
                      </a:r>
                    </a:p>
                    <a:p>
                      <a:pPr algn="just" fontAlgn="base"/>
                      <a:endParaRPr lang="ru-RU" sz="1600" b="0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Муниципальные документы:</a:t>
                      </a:r>
                    </a:p>
                    <a:p>
                      <a:pPr algn="just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Навигаторы детства / Бузулук</a:t>
                      </a:r>
                      <a:endParaRPr lang="ru-RU" sz="1600" b="1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None/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0796" marR="100796" marT="50398" marB="50398" horzOverflow="overflow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79726"/>
              </p:ext>
            </p:extLst>
          </p:nvPr>
        </p:nvGraphicFramePr>
        <p:xfrm>
          <a:off x="756355" y="549277"/>
          <a:ext cx="10456128" cy="918751"/>
        </p:xfrm>
        <a:graphic>
          <a:graphicData uri="http://schemas.openxmlformats.org/drawingml/2006/table">
            <a:tbl>
              <a:tblPr firstRow="1" firstCol="1" bandRow="1"/>
              <a:tblGrid>
                <a:gridCol w="26798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762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475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90170" indent="44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Срок начала и окончания проекта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90170" indent="44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01.10.2024г. -  31.05.2025г.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2713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90170"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</a:defRPr>
                      </a:lvl9pPr>
                    </a:lstStyle>
                    <a:p>
                      <a:pPr marL="90170"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757279"/>
              </p:ext>
            </p:extLst>
          </p:nvPr>
        </p:nvGraphicFramePr>
        <p:xfrm>
          <a:off x="756356" y="1447123"/>
          <a:ext cx="10456127" cy="1042261"/>
        </p:xfrm>
        <a:graphic>
          <a:graphicData uri="http://schemas.openxmlformats.org/drawingml/2006/table">
            <a:tbl>
              <a:tblPr firstRow="1" bandRow="1"/>
              <a:tblGrid>
                <a:gridCol w="26750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81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226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Разработчик проекта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Разработчик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Ефимова Юлия Александровна – воспитатель МДОАУ г. Бузулука «Детский сад №5»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95" y="350874"/>
            <a:ext cx="10515600" cy="1112870"/>
          </a:xfrm>
        </p:spPr>
        <p:txBody>
          <a:bodyPr>
            <a:normAutofit/>
          </a:bodyPr>
          <a:lstStyle/>
          <a:p>
            <a:pPr lvl="0" algn="ctr" defTabSz="1006475">
              <a:spcBef>
                <a:spcPts val="0"/>
              </a:spcBef>
            </a:pPr>
            <a:r>
              <a:rPr lang="ru-RU" sz="3600" dirty="0">
                <a:solidFill>
                  <a:srgbClr val="FFC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АКТУАЛЬНОСТЬ</a:t>
            </a:r>
            <a:b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945220" y="2659318"/>
            <a:ext cx="6241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Уровень знаний детей в теме Великой Отечественной войны, в % соотношении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18437" y="1403498"/>
            <a:ext cx="10249786" cy="1180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п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Патриотическое чувство не возникает само по себе. Это результат длительного,  целенаправленного воспитательного воздействия на человека, начиная с самого детства. В связи с этим проблема нравственно–патриотического воспитания детей дошкольного возраста становится одной из приоритетных.</a:t>
            </a:r>
            <a:endParaRPr lang="ru-RU" dirty="0"/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686F1AE6-6C20-4DD6-A4F2-576F3A06E0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6630645"/>
              </p:ext>
            </p:extLst>
          </p:nvPr>
        </p:nvGraphicFramePr>
        <p:xfrm>
          <a:off x="177553" y="2799391"/>
          <a:ext cx="5918447" cy="361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E2FFD87A-1FCB-4C75-8F4D-ECA0D261B9CE}"/>
              </a:ext>
            </a:extLst>
          </p:cNvPr>
          <p:cNvSpPr txBox="1">
            <a:spLocks/>
          </p:cNvSpPr>
          <p:nvPr/>
        </p:nvSpPr>
        <p:spPr>
          <a:xfrm>
            <a:off x="8153694" y="3392862"/>
            <a:ext cx="2300557" cy="1696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006475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2024г- 30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 defTabSz="1006475">
              <a:spcBef>
                <a:spcPts val="0"/>
              </a:spcBef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06475">
              <a:spcBef>
                <a:spcPts val="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2024г- 45%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66615" y="5174588"/>
            <a:ext cx="3048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006475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на основании мониторинга МДОАУ «Детский сад№5»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65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127" y="182880"/>
            <a:ext cx="10515600" cy="560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ea typeface="Arial Unicode MS"/>
                <a:cs typeface="Times New Roman" pitchFamily="18" charset="0"/>
              </a:rPr>
              <a:t>Предпосылки реализации проекта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934146"/>
              </p:ext>
            </p:extLst>
          </p:nvPr>
        </p:nvGraphicFramePr>
        <p:xfrm>
          <a:off x="0" y="670560"/>
          <a:ext cx="12192000" cy="5401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4A9B8DBD-AA08-4137-AD4A-9D23B5FBDDA8}"/>
              </a:ext>
            </a:extLst>
          </p:cNvPr>
          <p:cNvSpPr/>
          <p:nvPr/>
        </p:nvSpPr>
        <p:spPr>
          <a:xfrm>
            <a:off x="3524691" y="4696859"/>
            <a:ext cx="4976038" cy="186832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C53B7BA-3397-4363-BE56-D3136FEBE9D4}"/>
              </a:ext>
            </a:extLst>
          </p:cNvPr>
          <p:cNvSpPr/>
          <p:nvPr/>
        </p:nvSpPr>
        <p:spPr>
          <a:xfrm>
            <a:off x="4325126" y="4892360"/>
            <a:ext cx="36467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нравственно патриотического чувства через включение детей 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отношения на основе сотрудничества, сотворчества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68372CE-B530-498F-8617-87FC73D3AAB7}"/>
              </a:ext>
            </a:extLst>
          </p:cNvPr>
          <p:cNvSpPr/>
          <p:nvPr/>
        </p:nvSpPr>
        <p:spPr>
          <a:xfrm>
            <a:off x="205112" y="2909423"/>
            <a:ext cx="4457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мало информированы о символах Великой Победы, героях.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1A494EB-4B2C-4EDD-925C-3B7CE4529874}"/>
              </a:ext>
            </a:extLst>
          </p:cNvPr>
          <p:cNvSpPr/>
          <p:nvPr/>
        </p:nvSpPr>
        <p:spPr>
          <a:xfrm>
            <a:off x="7813864" y="2744450"/>
            <a:ext cx="3648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научить подрастающее поколение искренне уважать национальную символику России</a:t>
            </a:r>
          </a:p>
        </p:txBody>
      </p:sp>
      <p:sp>
        <p:nvSpPr>
          <p:cNvPr id="11" name="Счетверенная стрелка 10"/>
          <p:cNvSpPr/>
          <p:nvPr/>
        </p:nvSpPr>
        <p:spPr>
          <a:xfrm>
            <a:off x="4752752" y="2413590"/>
            <a:ext cx="2519917" cy="2283269"/>
          </a:xfrm>
          <a:prstGeom prst="quad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64688" y="535183"/>
            <a:ext cx="8527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Корневая п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ричина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создания проекта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15801906"/>
              </p:ext>
            </p:extLst>
          </p:nvPr>
        </p:nvGraphicFramePr>
        <p:xfrm>
          <a:off x="1190847" y="3402419"/>
          <a:ext cx="8989473" cy="2594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37144" y="4056601"/>
            <a:ext cx="7825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ногие дети и даже взрослые </a:t>
            </a:r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понимают, почему важно любить свою Родину и как это делать.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является незнание истории </a:t>
            </a:r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страны,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непонимание </a:t>
            </a:r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</a:t>
            </a:r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традиций. </a:t>
            </a:r>
            <a:r>
              <a:rPr lang="ru-RU" dirty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может привести к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расколу в обществе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2D5E622-333C-4196-BE63-5A12F9C640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368" y="63835"/>
            <a:ext cx="4093535" cy="3082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17D8AA-7983-427B-818B-030A39F6997B}" type="slidenum">
              <a:rPr lang="ru-RU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609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351681"/>
              </p:ext>
            </p:extLst>
          </p:nvPr>
        </p:nvGraphicFramePr>
        <p:xfrm>
          <a:off x="307636" y="434235"/>
          <a:ext cx="11675257" cy="960642"/>
        </p:xfrm>
        <a:graphic>
          <a:graphicData uri="http://schemas.openxmlformats.org/drawingml/2006/table">
            <a:tbl>
              <a:tblPr/>
              <a:tblGrid>
                <a:gridCol w="2424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503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60642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651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2651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Расширение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представлений детей о государственном празднике "80-летие  Победы  в Великой Отечественной войне» через создание телестудии «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Kids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-кадр»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34002"/>
              </p:ext>
            </p:extLst>
          </p:nvPr>
        </p:nvGraphicFramePr>
        <p:xfrm>
          <a:off x="286654" y="1393574"/>
          <a:ext cx="11685606" cy="2912612"/>
        </p:xfrm>
        <a:graphic>
          <a:graphicData uri="http://schemas.openxmlformats.org/drawingml/2006/table">
            <a:tbl>
              <a:tblPr firstRow="1" bandRow="1"/>
              <a:tblGrid>
                <a:gridCol w="2448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371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126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algn="l"/>
                      <a:r>
                        <a:rPr lang="ru-RU" sz="24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Задачи проекта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Осуществлять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ознакомление дошкольников с историческим, культурным, географическим, природно-экологическим своеобразием родного города, страны</a:t>
                      </a: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Вовлекать родителей (законных представителей) воспитанников в совместную деятельность (продуктивную, игровую, волонтерскую и др.)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Создать телестудию «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Kids-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кадр» для эффективного взаимодействия с социальными партнерами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550781"/>
              </p:ext>
            </p:extLst>
          </p:nvPr>
        </p:nvGraphicFramePr>
        <p:xfrm>
          <a:off x="308344" y="4310068"/>
          <a:ext cx="11674548" cy="1743118"/>
        </p:xfrm>
        <a:graphic>
          <a:graphicData uri="http://schemas.openxmlformats.org/drawingml/2006/table">
            <a:tbl>
              <a:tblPr firstRow="1" bandRow="1"/>
              <a:tblGrid>
                <a:gridCol w="2445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290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31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r>
                        <a:rPr lang="ru-RU" sz="2400" b="0" i="0" u="none" strike="noStrik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Участники проекта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</a:defRPr>
                      </a:lvl9pPr>
                    </a:lstStyle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265113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Педагоги, сотрудники ДОУ, воспитанники,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родители воспитанников, социальные партнеры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7441" y="365760"/>
            <a:ext cx="8692895" cy="4267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656608" y="801294"/>
            <a:ext cx="3766535" cy="1685824"/>
          </a:xfrm>
          <a:prstGeom prst="rightArrowCallou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265113" algn="ctr" defTabSz="1007943"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Осуществлять ознакомление дошкольников с историческим, культурным, географическим, природно-экологическим своеобразием родного города, страны</a:t>
            </a: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46640" y="1041991"/>
            <a:ext cx="6836735" cy="104199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воспитанников расширится кругозор об исторических, культурных, географических фактах военных лет, обогатится словарный запас в области данной темы</a:t>
            </a:r>
          </a:p>
        </p:txBody>
      </p:sp>
      <p:sp>
        <p:nvSpPr>
          <p:cNvPr id="17" name="Выноска со стрелкой вправо 16"/>
          <p:cNvSpPr/>
          <p:nvPr/>
        </p:nvSpPr>
        <p:spPr>
          <a:xfrm>
            <a:off x="675987" y="2817578"/>
            <a:ext cx="3727775" cy="1760085"/>
          </a:xfrm>
          <a:prstGeom prst="rightArrowCallou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265113" algn="ctr" defTabSz="1007943">
              <a:defRPr/>
            </a:pPr>
            <a:r>
              <a:rPr lang="ru-RU" sz="1400" dirty="0">
                <a:solidFill>
                  <a:srgbClr val="000000"/>
                </a:solidFill>
                <a:latin typeface="Times New Roman"/>
              </a:rPr>
              <a:t>Вовлекать родителей (законных представителей) воспитанников в совместную деятельность (продуктивную, игровую, волонтерскую и др.)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63384" y="3134094"/>
            <a:ext cx="6836735" cy="11270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активно участвуют в совместной деятельности с детьми. Разработаны рекомендации для родителей по теме патриотического воспитания детей</a:t>
            </a:r>
          </a:p>
        </p:txBody>
      </p:sp>
      <p:sp>
        <p:nvSpPr>
          <p:cNvPr id="19" name="Выноска со стрелкой вправо 18"/>
          <p:cNvSpPr/>
          <p:nvPr/>
        </p:nvSpPr>
        <p:spPr>
          <a:xfrm>
            <a:off x="656608" y="4917439"/>
            <a:ext cx="3704871" cy="1674736"/>
          </a:xfrm>
          <a:prstGeom prst="righ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265113" algn="ctr" defTabSz="1007943"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Создать телестудию «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Kids-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кадр» для эффективного взаимодействия с социальными партнерами</a:t>
            </a:r>
          </a:p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63385" y="5188563"/>
            <a:ext cx="6879266" cy="11324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Заключены договоры с социальными партнерами: библиотекой, музеем, школой, центром дополнительного образования, домом культуры. Организован концерт  «80 лет Великой Победы», транслируемый по видеосвязи для детей МДОБУ «Детский сад №22»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75898" y="1457014"/>
            <a:ext cx="2292662" cy="39127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Онлайн - встречи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6055" y="1457014"/>
            <a:ext cx="2318179" cy="391278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общения с людьми на расстоянии</a:t>
            </a:r>
          </a:p>
        </p:txBody>
      </p:sp>
      <p:sp>
        <p:nvSpPr>
          <p:cNvPr id="9" name="Выноска с четырьмя стрелками 8"/>
          <p:cNvSpPr/>
          <p:nvPr/>
        </p:nvSpPr>
        <p:spPr>
          <a:xfrm>
            <a:off x="3375837" y="1859740"/>
            <a:ext cx="5135526" cy="3107330"/>
          </a:xfrm>
          <a:prstGeom prst="quad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Телестудия «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-кадр»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40912" y="287080"/>
            <a:ext cx="6039293" cy="1531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времени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47238" y="5050466"/>
            <a:ext cx="6028660" cy="1531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знакомства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Microsoft Office PowerPoint</Application>
  <PresentationFormat>Произвольный</PresentationFormat>
  <Paragraphs>137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HDOfficeLightV0</vt:lpstr>
      <vt:lpstr>1_HDOfficeLightV0</vt:lpstr>
      <vt:lpstr>      Образовательный проект «Создание телестудии «Kids-кадр» в ДОУ для расширения представления детей о государственном празднике "80-летие  Победы  в Великой Отечественной войне"»  </vt:lpstr>
      <vt:lpstr>Презентация PowerPoint</vt:lpstr>
      <vt:lpstr>Презентация PowerPoint</vt:lpstr>
      <vt:lpstr> АКТУАЛЬНОСТЬ </vt:lpstr>
      <vt:lpstr>Предпосылки реализации проекта</vt:lpstr>
      <vt:lpstr>Презентация PowerPoint</vt:lpstr>
      <vt:lpstr>Презентация PowerPoint</vt:lpstr>
      <vt:lpstr>Планируемые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2019-04-07T20:01:47Z</dcterms:created>
  <dcterms:modified xsi:type="dcterms:W3CDTF">2024-12-18T04:38:29Z</dcterms:modified>
</cp:coreProperties>
</file>